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61" r:id="rId4"/>
    <p:sldId id="259" r:id="rId5"/>
    <p:sldId id="262" r:id="rId6"/>
    <p:sldId id="263" r:id="rId7"/>
    <p:sldId id="264" r:id="rId8"/>
    <p:sldId id="260" r:id="rId9"/>
  </p:sldIdLst>
  <p:sldSz cx="6858000" cy="9906000" type="A4"/>
  <p:notesSz cx="6807200" cy="99393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CD5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312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BDD62-F20D-4BAD-9DD8-6F3DE9F28486}" type="datetimeFigureOut">
              <a:rPr lang="ko-KR" altLang="en-US" smtClean="0"/>
              <a:t>2020-05-15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92F88-80E6-4B07-9F98-E3EBBC77AA5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218936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BDD62-F20D-4BAD-9DD8-6F3DE9F28486}" type="datetimeFigureOut">
              <a:rPr lang="ko-KR" altLang="en-US" smtClean="0"/>
              <a:t>2020-05-15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92F88-80E6-4B07-9F98-E3EBBC77AA5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228831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BDD62-F20D-4BAD-9DD8-6F3DE9F28486}" type="datetimeFigureOut">
              <a:rPr lang="ko-KR" altLang="en-US" smtClean="0"/>
              <a:t>2020-05-15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92F88-80E6-4B07-9F98-E3EBBC77AA5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207380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BDD62-F20D-4BAD-9DD8-6F3DE9F28486}" type="datetimeFigureOut">
              <a:rPr lang="ko-KR" altLang="en-US" smtClean="0"/>
              <a:t>2020-05-15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92F88-80E6-4B07-9F98-E3EBBC77AA5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090476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BDD62-F20D-4BAD-9DD8-6F3DE9F28486}" type="datetimeFigureOut">
              <a:rPr lang="ko-KR" altLang="en-US" smtClean="0"/>
              <a:t>2020-05-15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92F88-80E6-4B07-9F98-E3EBBC77AA5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499978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BDD62-F20D-4BAD-9DD8-6F3DE9F28486}" type="datetimeFigureOut">
              <a:rPr lang="ko-KR" altLang="en-US" smtClean="0"/>
              <a:t>2020-05-15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92F88-80E6-4B07-9F98-E3EBBC77AA5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489122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BDD62-F20D-4BAD-9DD8-6F3DE9F28486}" type="datetimeFigureOut">
              <a:rPr lang="ko-KR" altLang="en-US" smtClean="0"/>
              <a:t>2020-05-15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92F88-80E6-4B07-9F98-E3EBBC77AA5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161844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BDD62-F20D-4BAD-9DD8-6F3DE9F28486}" type="datetimeFigureOut">
              <a:rPr lang="ko-KR" altLang="en-US" smtClean="0"/>
              <a:t>2020-05-15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92F88-80E6-4B07-9F98-E3EBBC77AA5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239098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BDD62-F20D-4BAD-9DD8-6F3DE9F28486}" type="datetimeFigureOut">
              <a:rPr lang="ko-KR" altLang="en-US" smtClean="0"/>
              <a:t>2020-05-15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92F88-80E6-4B07-9F98-E3EBBC77AA5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629692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BDD62-F20D-4BAD-9DD8-6F3DE9F28486}" type="datetimeFigureOut">
              <a:rPr lang="ko-KR" altLang="en-US" smtClean="0"/>
              <a:t>2020-05-15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92F88-80E6-4B07-9F98-E3EBBC77AA5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72040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BDD62-F20D-4BAD-9DD8-6F3DE9F28486}" type="datetimeFigureOut">
              <a:rPr lang="ko-KR" altLang="en-US" smtClean="0"/>
              <a:t>2020-05-15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92F88-80E6-4B07-9F98-E3EBBC77AA5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78371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BBDD62-F20D-4BAD-9DD8-6F3DE9F28486}" type="datetimeFigureOut">
              <a:rPr lang="ko-KR" altLang="en-US" smtClean="0"/>
              <a:t>2020-05-15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592F88-80E6-4B07-9F98-E3EBBC77AA5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19205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.xml"/><Relationship Id="rId5" Type="http://schemas.openxmlformats.org/officeDocument/2006/relationships/image" Target="../media/image10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jpe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jpg"/><Relationship Id="rId4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4502910" y="288099"/>
            <a:ext cx="1947994" cy="475989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>
                <a:solidFill>
                  <a:srgbClr val="FF0000"/>
                </a:solidFill>
                <a:latin typeface="+mn-ea"/>
              </a:rPr>
              <a:t>특허청</a:t>
            </a:r>
            <a:r>
              <a:rPr lang="en-US" altLang="ko-KR" sz="1400" dirty="0">
                <a:solidFill>
                  <a:srgbClr val="FF0000"/>
                </a:solidFill>
                <a:latin typeface="+mn-ea"/>
              </a:rPr>
              <a:t> </a:t>
            </a:r>
            <a:r>
              <a:rPr lang="ko-KR" altLang="en-US" sz="1400" dirty="0">
                <a:solidFill>
                  <a:srgbClr val="FF0000"/>
                </a:solidFill>
                <a:latin typeface="+mn-ea"/>
              </a:rPr>
              <a:t>로고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02910" y="764088"/>
            <a:ext cx="20922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dirty="0">
                <a:latin typeface="HY견고딕" panose="02030600000101010101" pitchFamily="18" charset="-127"/>
                <a:ea typeface="HY견고딕" panose="02030600000101010101" pitchFamily="18" charset="-127"/>
              </a:rPr>
              <a:t>특허 제</a:t>
            </a:r>
            <a:r>
              <a:rPr lang="en-US" altLang="ko-KR" sz="1400" dirty="0">
                <a:latin typeface="HY견고딕" panose="02030600000101010101" pitchFamily="18" charset="-127"/>
                <a:ea typeface="HY견고딕" panose="02030600000101010101" pitchFamily="18" charset="-127"/>
              </a:rPr>
              <a:t>10-2072685</a:t>
            </a:r>
            <a:r>
              <a:rPr lang="ko-KR" altLang="en-US" sz="1400" dirty="0">
                <a:latin typeface="HY견고딕" panose="02030600000101010101" pitchFamily="18" charset="-127"/>
                <a:ea typeface="HY견고딕" panose="02030600000101010101" pitchFamily="18" charset="-127"/>
              </a:rPr>
              <a:t>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25677" y="1177448"/>
            <a:ext cx="25571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000" i="1" dirty="0">
                <a:latin typeface="HY견고딕" panose="02030600000101010101" pitchFamily="18" charset="-127"/>
                <a:ea typeface="HY견고딕" panose="02030600000101010101" pitchFamily="18" charset="-127"/>
              </a:rPr>
              <a:t>CTC </a:t>
            </a:r>
            <a:r>
              <a:rPr lang="ko-KR" altLang="en-US" sz="4000" i="1" dirty="0">
                <a:latin typeface="HY견고딕" panose="02030600000101010101" pitchFamily="18" charset="-127"/>
                <a:ea typeface="HY견고딕" panose="02030600000101010101" pitchFamily="18" charset="-127"/>
              </a:rPr>
              <a:t>잔교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25677" y="1941535"/>
            <a:ext cx="38475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i="1" spc="-100" dirty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C</a:t>
            </a:r>
            <a:r>
              <a:rPr lang="en-US" altLang="ko-KR" sz="2000" i="1" spc="-100" dirty="0">
                <a:latin typeface="HY견고딕" panose="02030600000101010101" pitchFamily="18" charset="-127"/>
                <a:ea typeface="HY견고딕" panose="02030600000101010101" pitchFamily="18" charset="-127"/>
              </a:rPr>
              <a:t>ap </a:t>
            </a:r>
            <a:r>
              <a:rPr lang="en-US" altLang="ko-KR" sz="2000" i="1" spc="-100" dirty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T</a:t>
            </a:r>
            <a:r>
              <a:rPr lang="en-US" altLang="ko-KR" sz="2000" i="1" spc="-100" dirty="0">
                <a:latin typeface="HY견고딕" panose="02030600000101010101" pitchFamily="18" charset="-127"/>
                <a:ea typeface="HY견고딕" panose="02030600000101010101" pitchFamily="18" charset="-127"/>
              </a:rPr>
              <a:t>ype </a:t>
            </a:r>
            <a:r>
              <a:rPr lang="en-US" altLang="ko-KR" sz="2000" i="1" spc="-100" dirty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C</a:t>
            </a:r>
            <a:r>
              <a:rPr lang="en-US" altLang="ko-KR" sz="2000" i="1" spc="-100" dirty="0">
                <a:latin typeface="HY견고딕" panose="02030600000101010101" pitchFamily="18" charset="-127"/>
                <a:ea typeface="HY견고딕" panose="02030600000101010101" pitchFamily="18" charset="-127"/>
              </a:rPr>
              <a:t>oping Pier Bridge</a:t>
            </a:r>
            <a:endParaRPr lang="ko-KR" altLang="en-US" sz="2000" i="1" spc="-1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cxnSp>
        <p:nvCxnSpPr>
          <p:cNvPr id="9" name="직선 연결선 8"/>
          <p:cNvCxnSpPr/>
          <p:nvPr/>
        </p:nvCxnSpPr>
        <p:spPr>
          <a:xfrm>
            <a:off x="450937" y="1897860"/>
            <a:ext cx="3722268" cy="0"/>
          </a:xfrm>
          <a:prstGeom prst="line">
            <a:avLst/>
          </a:prstGeom>
          <a:ln w="317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그림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676" y="2761142"/>
            <a:ext cx="6269473" cy="3526579"/>
          </a:xfrm>
          <a:prstGeom prst="rect">
            <a:avLst/>
          </a:prstGeom>
        </p:spPr>
      </p:pic>
      <p:sp>
        <p:nvSpPr>
          <p:cNvPr id="13" name="직사각형 12"/>
          <p:cNvSpPr/>
          <p:nvPr/>
        </p:nvSpPr>
        <p:spPr>
          <a:xfrm>
            <a:off x="4035419" y="9158490"/>
            <a:ext cx="1207409" cy="475989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err="1">
                <a:solidFill>
                  <a:srgbClr val="FF0000"/>
                </a:solidFill>
                <a:latin typeface="+mn-ea"/>
              </a:rPr>
              <a:t>콘스닥</a:t>
            </a:r>
            <a:r>
              <a:rPr lang="en-US" altLang="ko-KR" sz="1400" dirty="0">
                <a:solidFill>
                  <a:srgbClr val="FF0000"/>
                </a:solidFill>
                <a:latin typeface="+mn-ea"/>
              </a:rPr>
              <a:t> </a:t>
            </a:r>
            <a:r>
              <a:rPr lang="ko-KR" altLang="en-US" sz="1400" dirty="0">
                <a:solidFill>
                  <a:srgbClr val="FF0000"/>
                </a:solidFill>
                <a:latin typeface="+mn-ea"/>
              </a:rPr>
              <a:t>로고</a:t>
            </a:r>
          </a:p>
        </p:txBody>
      </p:sp>
      <p:sp>
        <p:nvSpPr>
          <p:cNvPr id="14" name="직사각형 13"/>
          <p:cNvSpPr/>
          <p:nvPr/>
        </p:nvSpPr>
        <p:spPr>
          <a:xfrm>
            <a:off x="5352737" y="9160578"/>
            <a:ext cx="1207409" cy="475989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err="1">
                <a:solidFill>
                  <a:srgbClr val="FF0000"/>
                </a:solidFill>
                <a:latin typeface="+mn-ea"/>
              </a:rPr>
              <a:t>리빌텍</a:t>
            </a:r>
            <a:r>
              <a:rPr lang="en-US" altLang="ko-KR" sz="1400" dirty="0">
                <a:solidFill>
                  <a:srgbClr val="FF0000"/>
                </a:solidFill>
                <a:latin typeface="+mn-ea"/>
              </a:rPr>
              <a:t> </a:t>
            </a:r>
            <a:r>
              <a:rPr lang="ko-KR" altLang="en-US" sz="1400" dirty="0">
                <a:solidFill>
                  <a:srgbClr val="FF0000"/>
                </a:solidFill>
                <a:latin typeface="+mn-ea"/>
              </a:rPr>
              <a:t>로고</a:t>
            </a:r>
          </a:p>
        </p:txBody>
      </p:sp>
    </p:spTree>
    <p:extLst>
      <p:ext uri="{BB962C8B-B14F-4D97-AF65-F5344CB8AC3E}">
        <p14:creationId xmlns:p14="http://schemas.microsoft.com/office/powerpoint/2010/main" val="34447433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7683" y="225469"/>
            <a:ext cx="26452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i="1" spc="-100" dirty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C</a:t>
            </a:r>
            <a:r>
              <a:rPr lang="en-US" altLang="ko-KR" sz="1400" i="1" spc="-100" dirty="0">
                <a:latin typeface="HY견고딕" panose="02030600000101010101" pitchFamily="18" charset="-127"/>
                <a:ea typeface="HY견고딕" panose="02030600000101010101" pitchFamily="18" charset="-127"/>
              </a:rPr>
              <a:t>ap </a:t>
            </a:r>
            <a:r>
              <a:rPr lang="en-US" altLang="ko-KR" sz="1400" i="1" spc="-100" dirty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T</a:t>
            </a:r>
            <a:r>
              <a:rPr lang="en-US" altLang="ko-KR" sz="1400" i="1" spc="-100" dirty="0">
                <a:latin typeface="HY견고딕" panose="02030600000101010101" pitchFamily="18" charset="-127"/>
                <a:ea typeface="HY견고딕" panose="02030600000101010101" pitchFamily="18" charset="-127"/>
              </a:rPr>
              <a:t>ype </a:t>
            </a:r>
            <a:r>
              <a:rPr lang="en-US" altLang="ko-KR" sz="1400" i="1" spc="-100" dirty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C</a:t>
            </a:r>
            <a:r>
              <a:rPr lang="en-US" altLang="ko-KR" sz="1400" i="1" spc="-100" dirty="0">
                <a:latin typeface="HY견고딕" panose="02030600000101010101" pitchFamily="18" charset="-127"/>
                <a:ea typeface="HY견고딕" panose="02030600000101010101" pitchFamily="18" charset="-127"/>
              </a:rPr>
              <a:t>oping Pier Bridge</a:t>
            </a:r>
            <a:endParaRPr lang="ko-KR" altLang="en-US" sz="1400" i="1" spc="-1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cxnSp>
        <p:nvCxnSpPr>
          <p:cNvPr id="3" name="직선 연결선 2"/>
          <p:cNvCxnSpPr/>
          <p:nvPr/>
        </p:nvCxnSpPr>
        <p:spPr>
          <a:xfrm>
            <a:off x="2732959" y="423365"/>
            <a:ext cx="4104000" cy="0"/>
          </a:xfrm>
          <a:prstGeom prst="line">
            <a:avLst/>
          </a:prstGeom>
          <a:ln w="127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순서도: 데이터 3"/>
          <p:cNvSpPr/>
          <p:nvPr/>
        </p:nvSpPr>
        <p:spPr>
          <a:xfrm>
            <a:off x="275572" y="889347"/>
            <a:ext cx="2304000" cy="396000"/>
          </a:xfrm>
          <a:prstGeom prst="flowChartInputOutput">
            <a:avLst/>
          </a:prstGeom>
          <a:solidFill>
            <a:srgbClr val="C00000">
              <a:alpha val="70000"/>
            </a:srgbClr>
          </a:solidFill>
          <a:effectLst>
            <a:outerShdw blurRad="50800" dist="38100" dir="8100000" sx="103000" sy="103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b="1" dirty="0">
                <a:latin typeface="HY견고딕" panose="02030600000101010101" pitchFamily="18" charset="-127"/>
                <a:ea typeface="HY견고딕" panose="02030600000101010101" pitchFamily="18" charset="-127"/>
              </a:rPr>
              <a:t>공법 개요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89158" y="1526441"/>
            <a:ext cx="5057795" cy="9459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300" spc="-1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기초파일</a:t>
            </a:r>
            <a:r>
              <a:rPr lang="en-US" altLang="ko-KR" sz="1300" spc="-100" dirty="0"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ko-KR" altLang="en-US" sz="1300" spc="-100" dirty="0">
                <a:latin typeface="HY견고딕" panose="02030600000101010101" pitchFamily="18" charset="-127"/>
                <a:ea typeface="HY견고딕" panose="02030600000101010101" pitchFamily="18" charset="-127"/>
              </a:rPr>
              <a:t>상부에 설치되는 </a:t>
            </a:r>
            <a:r>
              <a:rPr lang="ko-KR" altLang="en-US" sz="1300" spc="-1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프리캐스트</a:t>
            </a:r>
            <a:r>
              <a:rPr lang="ko-KR" altLang="en-US" sz="1300" spc="-100" dirty="0"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ko-KR" altLang="en-US" sz="1300" spc="-1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접속부재</a:t>
            </a:r>
            <a:r>
              <a:rPr lang="en-US" altLang="ko-KR" sz="1300" spc="-100" dirty="0"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en-US" altLang="ko-KR" sz="1300" spc="-100" dirty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C</a:t>
            </a:r>
            <a:r>
              <a:rPr lang="en-US" altLang="ko-KR" sz="1300" spc="-100" dirty="0">
                <a:latin typeface="HY견고딕" panose="02030600000101010101" pitchFamily="18" charset="-127"/>
                <a:ea typeface="HY견고딕" panose="02030600000101010101" pitchFamily="18" charset="-127"/>
              </a:rPr>
              <a:t>ap </a:t>
            </a:r>
            <a:r>
              <a:rPr lang="en-US" altLang="ko-KR" sz="1300" spc="-100" dirty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T</a:t>
            </a:r>
            <a:r>
              <a:rPr lang="en-US" altLang="ko-KR" sz="1300" spc="-100" dirty="0">
                <a:latin typeface="HY견고딕" panose="02030600000101010101" pitchFamily="18" charset="-127"/>
                <a:ea typeface="HY견고딕" panose="02030600000101010101" pitchFamily="18" charset="-127"/>
              </a:rPr>
              <a:t>ype </a:t>
            </a:r>
            <a:r>
              <a:rPr lang="en-US" altLang="ko-KR" sz="1300" spc="-100" dirty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C</a:t>
            </a:r>
            <a:r>
              <a:rPr lang="en-US" altLang="ko-KR" sz="1300" spc="-100" dirty="0">
                <a:latin typeface="HY견고딕" panose="02030600000101010101" pitchFamily="18" charset="-127"/>
                <a:ea typeface="HY견고딕" panose="02030600000101010101" pitchFamily="18" charset="-127"/>
              </a:rPr>
              <a:t>oping)</a:t>
            </a:r>
            <a:r>
              <a:rPr lang="ko-KR" altLang="en-US" sz="1300" spc="-100" dirty="0">
                <a:latin typeface="HY견고딕" panose="02030600000101010101" pitchFamily="18" charset="-127"/>
                <a:ea typeface="HY견고딕" panose="02030600000101010101" pitchFamily="18" charset="-127"/>
              </a:rPr>
              <a:t>와</a:t>
            </a:r>
            <a:endParaRPr lang="en-US" altLang="ko-KR" sz="1300" spc="-1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300" spc="-1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상부거더를</a:t>
            </a:r>
            <a:r>
              <a:rPr lang="ko-KR" altLang="en-US" sz="1300" spc="-100" dirty="0">
                <a:latin typeface="HY견고딕" panose="02030600000101010101" pitchFamily="18" charset="-127"/>
                <a:ea typeface="HY견고딕" panose="02030600000101010101" pitchFamily="18" charset="-127"/>
              </a:rPr>
              <a:t> 고장력볼트로 연결하여 구조적 거동이 확실하며</a:t>
            </a:r>
            <a:endParaRPr lang="en-US" altLang="ko-KR" sz="1300" spc="-1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300" spc="-100" dirty="0">
                <a:latin typeface="HY견고딕" panose="02030600000101010101" pitchFamily="18" charset="-127"/>
                <a:ea typeface="HY견고딕" panose="02030600000101010101" pitchFamily="18" charset="-127"/>
              </a:rPr>
              <a:t>모든 부재를 프리캐스트화 하여 시공이 용이한 잔교 공법</a:t>
            </a: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446" y="2692322"/>
            <a:ext cx="6300000" cy="3543750"/>
          </a:xfrm>
          <a:prstGeom prst="rect">
            <a:avLst/>
          </a:prstGeom>
        </p:spPr>
      </p:pic>
      <p:pic>
        <p:nvPicPr>
          <p:cNvPr id="14" name="그림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446" y="7670845"/>
            <a:ext cx="3420000" cy="1923750"/>
          </a:xfrm>
          <a:prstGeom prst="rect">
            <a:avLst/>
          </a:prstGeom>
        </p:spPr>
      </p:pic>
      <p:pic>
        <p:nvPicPr>
          <p:cNvPr id="15" name="그림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0446" y="6001240"/>
            <a:ext cx="3420000" cy="192375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300446" y="6255768"/>
            <a:ext cx="18774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err="1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잔교식</a:t>
            </a:r>
            <a:r>
              <a:rPr lang="ko-KR" altLang="en-US" sz="1200" dirty="0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수상 전망대 전경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720446" y="9311558"/>
            <a:ext cx="8515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잔교 하부</a:t>
            </a:r>
          </a:p>
        </p:txBody>
      </p:sp>
    </p:spTree>
    <p:extLst>
      <p:ext uri="{BB962C8B-B14F-4D97-AF65-F5344CB8AC3E}">
        <p14:creationId xmlns:p14="http://schemas.microsoft.com/office/powerpoint/2010/main" val="2269100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62" t="6332" r="27238" b="4498"/>
          <a:stretch/>
        </p:blipFill>
        <p:spPr>
          <a:xfrm>
            <a:off x="399808" y="1665666"/>
            <a:ext cx="2337941" cy="1944000"/>
          </a:xfrm>
          <a:prstGeom prst="rect">
            <a:avLst/>
          </a:prstGeom>
          <a:ln w="12700">
            <a:solidFill>
              <a:schemeClr val="accent1">
                <a:shade val="50000"/>
              </a:schemeClr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2775666" y="1487030"/>
            <a:ext cx="362150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ko-KR" altLang="en-US" sz="1200" spc="-100" dirty="0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추가적인 </a:t>
            </a:r>
            <a:r>
              <a:rPr lang="ko-KR" altLang="en-US" sz="1200" spc="-100" dirty="0" err="1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지지부재의</a:t>
            </a:r>
            <a:r>
              <a:rPr lang="ko-KR" altLang="en-US" sz="1200" spc="-100" dirty="0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시공없이</a:t>
            </a:r>
            <a:endParaRPr lang="en-US" altLang="ko-KR" sz="1200" spc="-100" dirty="0">
              <a:solidFill>
                <a:srgbClr val="0070C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>
              <a:lnSpc>
                <a:spcPct val="200000"/>
              </a:lnSpc>
            </a:pPr>
            <a:r>
              <a:rPr lang="ko-KR" altLang="en-US" sz="1200" spc="-100" dirty="0" err="1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기초파일의</a:t>
            </a:r>
            <a:r>
              <a:rPr lang="ko-KR" altLang="en-US" sz="1200" spc="-100" dirty="0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상부가 </a:t>
            </a:r>
            <a:r>
              <a:rPr lang="ko-KR" altLang="en-US" sz="1200" spc="-100" dirty="0" err="1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프리캐스트</a:t>
            </a:r>
            <a:r>
              <a:rPr lang="ko-KR" altLang="en-US" sz="1200" spc="-100" dirty="0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ko-KR" altLang="en-US" sz="1200" spc="-100" dirty="0" err="1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코핑에</a:t>
            </a:r>
            <a:r>
              <a:rPr lang="ko-KR" altLang="en-US" sz="1200" spc="-100" dirty="0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단순 삽입되도록</a:t>
            </a:r>
            <a:endParaRPr lang="en-US" altLang="ko-KR" sz="1200" spc="-100" dirty="0">
              <a:solidFill>
                <a:srgbClr val="0070C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>
              <a:lnSpc>
                <a:spcPct val="200000"/>
              </a:lnSpc>
            </a:pPr>
            <a:r>
              <a:rPr lang="ko-KR" altLang="en-US" sz="1200" spc="-100" dirty="0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설치하므로 간편한 시공 가능</a:t>
            </a: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77" t="13795" r="31047" b="6391"/>
          <a:stretch/>
        </p:blipFill>
        <p:spPr>
          <a:xfrm>
            <a:off x="443299" y="5548028"/>
            <a:ext cx="1932689" cy="1944000"/>
          </a:xfrm>
          <a:prstGeom prst="rect">
            <a:avLst/>
          </a:prstGeom>
          <a:ln w="12700">
            <a:solidFill>
              <a:schemeClr val="accent1">
                <a:shade val="50000"/>
              </a:schemeClr>
            </a:solidFill>
          </a:ln>
        </p:spPr>
      </p:pic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86" t="24023" r="19810" b="32005"/>
          <a:stretch/>
        </p:blipFill>
        <p:spPr>
          <a:xfrm>
            <a:off x="3790307" y="7492028"/>
            <a:ext cx="2725070" cy="1944000"/>
          </a:xfrm>
          <a:prstGeom prst="rect">
            <a:avLst/>
          </a:prstGeom>
          <a:ln w="12700">
            <a:solidFill>
              <a:schemeClr val="accent1">
                <a:shade val="50000"/>
              </a:schemeClr>
            </a:solidFill>
          </a:ln>
        </p:spPr>
      </p:pic>
      <p:sp>
        <p:nvSpPr>
          <p:cNvPr id="9" name="TextBox 8"/>
          <p:cNvSpPr txBox="1"/>
          <p:nvPr/>
        </p:nvSpPr>
        <p:spPr>
          <a:xfrm>
            <a:off x="2375988" y="6024033"/>
            <a:ext cx="404469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lnSpc>
                <a:spcPct val="150000"/>
              </a:lnSpc>
              <a:defRPr sz="1200" spc="-100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1pPr>
          </a:lstStyle>
          <a:p>
            <a:pPr>
              <a:lnSpc>
                <a:spcPct val="200000"/>
              </a:lnSpc>
            </a:pPr>
            <a:r>
              <a:rPr lang="ko-KR" altLang="en-US" dirty="0" err="1"/>
              <a:t>프리캐스트</a:t>
            </a:r>
            <a:r>
              <a:rPr lang="ko-KR" altLang="en-US" dirty="0"/>
              <a:t> </a:t>
            </a:r>
            <a:r>
              <a:rPr lang="ko-KR" altLang="en-US" dirty="0" err="1"/>
              <a:t>코핑의</a:t>
            </a:r>
            <a:r>
              <a:rPr lang="ko-KR" altLang="en-US" dirty="0"/>
              <a:t> </a:t>
            </a:r>
            <a:r>
              <a:rPr lang="ko-KR" altLang="en-US" dirty="0" err="1"/>
              <a:t>접속부재와</a:t>
            </a:r>
            <a:r>
              <a:rPr lang="ko-KR" altLang="en-US" dirty="0"/>
              <a:t> </a:t>
            </a:r>
            <a:r>
              <a:rPr lang="ko-KR" altLang="en-US" dirty="0" err="1"/>
              <a:t>상부거더의</a:t>
            </a:r>
            <a:r>
              <a:rPr lang="ko-KR" altLang="en-US" dirty="0"/>
              <a:t> 고장력볼트에 의한</a:t>
            </a:r>
            <a:endParaRPr lang="en-US" altLang="ko-KR" dirty="0"/>
          </a:p>
          <a:p>
            <a:pPr>
              <a:lnSpc>
                <a:spcPct val="200000"/>
              </a:lnSpc>
            </a:pPr>
            <a:r>
              <a:rPr lang="ko-KR" altLang="en-US" dirty="0"/>
              <a:t>기계식 체결로 더욱 견고한 부재 일체화 가능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00287" y="8389536"/>
            <a:ext cx="3454792" cy="11341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lnSpc>
                <a:spcPct val="150000"/>
              </a:lnSpc>
              <a:defRPr sz="1200" spc="-100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1pPr>
          </a:lstStyle>
          <a:p>
            <a:pPr algn="r">
              <a:lnSpc>
                <a:spcPct val="200000"/>
              </a:lnSpc>
            </a:pPr>
            <a:r>
              <a:rPr lang="ko-KR" altLang="en-US" dirty="0">
                <a:solidFill>
                  <a:schemeClr val="accent6">
                    <a:lumMod val="75000"/>
                  </a:schemeClr>
                </a:solidFill>
              </a:rPr>
              <a:t>잔교의 구성 부재인 </a:t>
            </a:r>
            <a:r>
              <a:rPr lang="ko-KR" altLang="en-US" dirty="0" err="1">
                <a:solidFill>
                  <a:schemeClr val="accent6">
                    <a:lumMod val="75000"/>
                  </a:schemeClr>
                </a:solidFill>
              </a:rPr>
              <a:t>코핑</a:t>
            </a:r>
            <a:r>
              <a:rPr lang="en-US" altLang="ko-KR" dirty="0">
                <a:solidFill>
                  <a:schemeClr val="accent6">
                    <a:lumMod val="75000"/>
                  </a:schemeClr>
                </a:solidFill>
              </a:rPr>
              <a:t>, </a:t>
            </a:r>
            <a:r>
              <a:rPr lang="ko-KR" altLang="en-US" dirty="0" err="1">
                <a:solidFill>
                  <a:schemeClr val="accent6">
                    <a:lumMod val="75000"/>
                  </a:schemeClr>
                </a:solidFill>
              </a:rPr>
              <a:t>거더</a:t>
            </a:r>
            <a:r>
              <a:rPr lang="en-US" altLang="ko-KR" dirty="0">
                <a:solidFill>
                  <a:schemeClr val="accent6">
                    <a:lumMod val="75000"/>
                  </a:schemeClr>
                </a:solidFill>
              </a:rPr>
              <a:t>, </a:t>
            </a:r>
            <a:r>
              <a:rPr lang="ko-KR" altLang="en-US" dirty="0" err="1">
                <a:solidFill>
                  <a:schemeClr val="accent6">
                    <a:lumMod val="75000"/>
                  </a:schemeClr>
                </a:solidFill>
              </a:rPr>
              <a:t>바닥판을</a:t>
            </a:r>
            <a:endParaRPr lang="en-US" altLang="ko-KR" dirty="0">
              <a:solidFill>
                <a:schemeClr val="accent6">
                  <a:lumMod val="75000"/>
                </a:schemeClr>
              </a:solidFill>
            </a:endParaRPr>
          </a:p>
          <a:p>
            <a:pPr algn="r">
              <a:lnSpc>
                <a:spcPct val="200000"/>
              </a:lnSpc>
            </a:pPr>
            <a:r>
              <a:rPr lang="ko-KR" altLang="en-US" dirty="0">
                <a:solidFill>
                  <a:schemeClr val="accent6">
                    <a:lumMod val="75000"/>
                  </a:schemeClr>
                </a:solidFill>
              </a:rPr>
              <a:t>모두 프리캐스트부재로 시공하므로</a:t>
            </a:r>
            <a:endParaRPr lang="en-US" altLang="ko-KR" dirty="0">
              <a:solidFill>
                <a:schemeClr val="accent6">
                  <a:lumMod val="75000"/>
                </a:schemeClr>
              </a:solidFill>
            </a:endParaRPr>
          </a:p>
          <a:p>
            <a:pPr algn="r">
              <a:lnSpc>
                <a:spcPct val="200000"/>
              </a:lnSpc>
            </a:pPr>
            <a:r>
              <a:rPr lang="ko-KR" altLang="en-US" dirty="0">
                <a:solidFill>
                  <a:schemeClr val="accent6">
                    <a:lumMod val="75000"/>
                  </a:schemeClr>
                </a:solidFill>
              </a:rPr>
              <a:t>구조물의 품질 확보와 공기 단축 및 공사비 절감 가능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140711" y="225469"/>
            <a:ext cx="26452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i="1" spc="-100" dirty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C</a:t>
            </a:r>
            <a:r>
              <a:rPr lang="en-US" altLang="ko-KR" sz="1400" i="1" spc="-100" dirty="0">
                <a:latin typeface="HY견고딕" panose="02030600000101010101" pitchFamily="18" charset="-127"/>
                <a:ea typeface="HY견고딕" panose="02030600000101010101" pitchFamily="18" charset="-127"/>
              </a:rPr>
              <a:t>ap </a:t>
            </a:r>
            <a:r>
              <a:rPr lang="en-US" altLang="ko-KR" sz="1400" i="1" spc="-100" dirty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T</a:t>
            </a:r>
            <a:r>
              <a:rPr lang="en-US" altLang="ko-KR" sz="1400" i="1" spc="-100" dirty="0">
                <a:latin typeface="HY견고딕" panose="02030600000101010101" pitchFamily="18" charset="-127"/>
                <a:ea typeface="HY견고딕" panose="02030600000101010101" pitchFamily="18" charset="-127"/>
              </a:rPr>
              <a:t>ype </a:t>
            </a:r>
            <a:r>
              <a:rPr lang="en-US" altLang="ko-KR" sz="1400" i="1" spc="-100" dirty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C</a:t>
            </a:r>
            <a:r>
              <a:rPr lang="en-US" altLang="ko-KR" sz="1400" i="1" spc="-100" dirty="0">
                <a:latin typeface="HY견고딕" panose="02030600000101010101" pitchFamily="18" charset="-127"/>
                <a:ea typeface="HY견고딕" panose="02030600000101010101" pitchFamily="18" charset="-127"/>
              </a:rPr>
              <a:t>oping Pier Bridge</a:t>
            </a:r>
            <a:endParaRPr lang="ko-KR" altLang="en-US" sz="1400" i="1" spc="-1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cxnSp>
        <p:nvCxnSpPr>
          <p:cNvPr id="12" name="직선 연결선 11"/>
          <p:cNvCxnSpPr/>
          <p:nvPr/>
        </p:nvCxnSpPr>
        <p:spPr>
          <a:xfrm>
            <a:off x="26820" y="423365"/>
            <a:ext cx="4104000" cy="0"/>
          </a:xfrm>
          <a:prstGeom prst="line">
            <a:avLst/>
          </a:prstGeom>
          <a:ln w="127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순서도: 데이터 12"/>
          <p:cNvSpPr/>
          <p:nvPr/>
        </p:nvSpPr>
        <p:spPr>
          <a:xfrm>
            <a:off x="275572" y="889347"/>
            <a:ext cx="2304000" cy="396000"/>
          </a:xfrm>
          <a:prstGeom prst="flowChartInputOutput">
            <a:avLst/>
          </a:prstGeom>
          <a:solidFill>
            <a:srgbClr val="C00000">
              <a:alpha val="70000"/>
            </a:srgbClr>
          </a:solidFill>
          <a:effectLst>
            <a:outerShdw blurRad="50800" dist="38100" dir="8100000" sx="103000" sy="103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b="1" dirty="0">
                <a:latin typeface="HY견고딕" panose="02030600000101010101" pitchFamily="18" charset="-127"/>
                <a:ea typeface="HY견고딕" panose="02030600000101010101" pitchFamily="18" charset="-127"/>
              </a:rPr>
              <a:t>공법 특징</a:t>
            </a:r>
          </a:p>
        </p:txBody>
      </p:sp>
      <p:pic>
        <p:nvPicPr>
          <p:cNvPr id="15" name="그림 1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96" r="28165"/>
          <a:stretch/>
        </p:blipFill>
        <p:spPr>
          <a:xfrm>
            <a:off x="5208608" y="3626784"/>
            <a:ext cx="1169043" cy="1944000"/>
          </a:xfrm>
          <a:prstGeom prst="rect">
            <a:avLst/>
          </a:prstGeom>
          <a:ln w="12700">
            <a:solidFill>
              <a:schemeClr val="accent1">
                <a:shade val="50000"/>
              </a:schemeClr>
            </a:solidFill>
          </a:ln>
        </p:spPr>
      </p:pic>
      <p:sp>
        <p:nvSpPr>
          <p:cNvPr id="16" name="TextBox 15"/>
          <p:cNvSpPr txBox="1"/>
          <p:nvPr/>
        </p:nvSpPr>
        <p:spPr>
          <a:xfrm>
            <a:off x="1994279" y="3982278"/>
            <a:ext cx="319831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lnSpc>
                <a:spcPct val="150000"/>
              </a:lnSpc>
              <a:defRPr sz="1200" spc="-100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1pPr>
          </a:lstStyle>
          <a:p>
            <a:pPr algn="r">
              <a:lnSpc>
                <a:spcPct val="200000"/>
              </a:lnSpc>
            </a:pPr>
            <a:r>
              <a:rPr lang="ko-KR" altLang="en-US" dirty="0">
                <a:solidFill>
                  <a:schemeClr val="accent6">
                    <a:lumMod val="75000"/>
                  </a:schemeClr>
                </a:solidFill>
              </a:rPr>
              <a:t>강재로 제작된 </a:t>
            </a:r>
            <a:r>
              <a:rPr lang="ko-KR" altLang="en-US" dirty="0" err="1">
                <a:solidFill>
                  <a:schemeClr val="accent6">
                    <a:lumMod val="75000"/>
                  </a:schemeClr>
                </a:solidFill>
              </a:rPr>
              <a:t>코핑</a:t>
            </a:r>
            <a:r>
              <a:rPr lang="ko-KR" altLang="en-US" dirty="0">
                <a:solidFill>
                  <a:schemeClr val="accent6">
                    <a:lumMod val="75000"/>
                  </a:schemeClr>
                </a:solidFill>
              </a:rPr>
              <a:t> 바디와</a:t>
            </a:r>
            <a:endParaRPr lang="en-US" altLang="ko-KR" dirty="0">
              <a:solidFill>
                <a:schemeClr val="accent6">
                  <a:lumMod val="75000"/>
                </a:schemeClr>
              </a:solidFill>
            </a:endParaRPr>
          </a:p>
          <a:p>
            <a:pPr algn="r">
              <a:lnSpc>
                <a:spcPct val="200000"/>
              </a:lnSpc>
            </a:pPr>
            <a:r>
              <a:rPr lang="ko-KR" altLang="en-US" dirty="0" err="1">
                <a:solidFill>
                  <a:schemeClr val="accent6">
                    <a:lumMod val="75000"/>
                  </a:schemeClr>
                </a:solidFill>
              </a:rPr>
              <a:t>거더와의</a:t>
            </a:r>
            <a:r>
              <a:rPr lang="ko-KR" altLang="en-US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ko-KR" altLang="en-US" dirty="0" err="1">
                <a:solidFill>
                  <a:schemeClr val="accent6">
                    <a:lumMod val="75000"/>
                  </a:schemeClr>
                </a:solidFill>
              </a:rPr>
              <a:t>연결부를</a:t>
            </a:r>
            <a:r>
              <a:rPr lang="ko-KR" altLang="en-US" dirty="0">
                <a:solidFill>
                  <a:schemeClr val="accent6">
                    <a:lumMod val="75000"/>
                  </a:schemeClr>
                </a:solidFill>
              </a:rPr>
              <a:t> 포함하는 키 부재의 사용으로</a:t>
            </a:r>
            <a:endParaRPr lang="en-US" altLang="ko-KR" dirty="0">
              <a:solidFill>
                <a:schemeClr val="accent6">
                  <a:lumMod val="75000"/>
                </a:schemeClr>
              </a:solidFill>
            </a:endParaRPr>
          </a:p>
          <a:p>
            <a:pPr algn="r">
              <a:lnSpc>
                <a:spcPct val="200000"/>
              </a:lnSpc>
            </a:pPr>
            <a:r>
              <a:rPr lang="ko-KR" altLang="en-US" dirty="0">
                <a:solidFill>
                  <a:schemeClr val="accent6">
                    <a:lumMod val="75000"/>
                  </a:schemeClr>
                </a:solidFill>
              </a:rPr>
              <a:t>단순한 형식의 </a:t>
            </a:r>
            <a:r>
              <a:rPr lang="ko-KR" altLang="en-US" dirty="0" err="1">
                <a:solidFill>
                  <a:schemeClr val="accent6">
                    <a:lumMod val="75000"/>
                  </a:schemeClr>
                </a:solidFill>
              </a:rPr>
              <a:t>기초파일</a:t>
            </a:r>
            <a:r>
              <a:rPr lang="ko-KR" altLang="en-US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ko-KR" altLang="en-US" dirty="0" err="1">
                <a:solidFill>
                  <a:schemeClr val="accent6">
                    <a:lumMod val="75000"/>
                  </a:schemeClr>
                </a:solidFill>
              </a:rPr>
              <a:t>두부보강</a:t>
            </a:r>
            <a:r>
              <a:rPr lang="ko-KR" altLang="en-US" dirty="0">
                <a:solidFill>
                  <a:schemeClr val="accent6">
                    <a:lumMod val="75000"/>
                  </a:schemeClr>
                </a:solidFill>
              </a:rPr>
              <a:t> 가능</a:t>
            </a:r>
          </a:p>
        </p:txBody>
      </p:sp>
    </p:spTree>
    <p:extLst>
      <p:ext uri="{BB962C8B-B14F-4D97-AF65-F5344CB8AC3E}">
        <p14:creationId xmlns:p14="http://schemas.microsoft.com/office/powerpoint/2010/main" val="28594093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7683" y="225469"/>
            <a:ext cx="26452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i="1" spc="-100" dirty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C</a:t>
            </a:r>
            <a:r>
              <a:rPr lang="en-US" altLang="ko-KR" sz="1400" i="1" spc="-100" dirty="0">
                <a:latin typeface="HY견고딕" panose="02030600000101010101" pitchFamily="18" charset="-127"/>
                <a:ea typeface="HY견고딕" panose="02030600000101010101" pitchFamily="18" charset="-127"/>
              </a:rPr>
              <a:t>ap </a:t>
            </a:r>
            <a:r>
              <a:rPr lang="en-US" altLang="ko-KR" sz="1400" i="1" spc="-100" dirty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T</a:t>
            </a:r>
            <a:r>
              <a:rPr lang="en-US" altLang="ko-KR" sz="1400" i="1" spc="-100" dirty="0">
                <a:latin typeface="HY견고딕" panose="02030600000101010101" pitchFamily="18" charset="-127"/>
                <a:ea typeface="HY견고딕" panose="02030600000101010101" pitchFamily="18" charset="-127"/>
              </a:rPr>
              <a:t>ype </a:t>
            </a:r>
            <a:r>
              <a:rPr lang="en-US" altLang="ko-KR" sz="1400" i="1" spc="-100" dirty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C</a:t>
            </a:r>
            <a:r>
              <a:rPr lang="en-US" altLang="ko-KR" sz="1400" i="1" spc="-100" dirty="0">
                <a:latin typeface="HY견고딕" panose="02030600000101010101" pitchFamily="18" charset="-127"/>
                <a:ea typeface="HY견고딕" panose="02030600000101010101" pitchFamily="18" charset="-127"/>
              </a:rPr>
              <a:t>oping Pier Bridge</a:t>
            </a:r>
            <a:endParaRPr lang="ko-KR" altLang="en-US" sz="1400" i="1" spc="-1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cxnSp>
        <p:nvCxnSpPr>
          <p:cNvPr id="3" name="직선 연결선 2"/>
          <p:cNvCxnSpPr/>
          <p:nvPr/>
        </p:nvCxnSpPr>
        <p:spPr>
          <a:xfrm>
            <a:off x="2732959" y="423365"/>
            <a:ext cx="4104000" cy="0"/>
          </a:xfrm>
          <a:prstGeom prst="line">
            <a:avLst/>
          </a:prstGeom>
          <a:ln w="127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순서도: 데이터 3"/>
          <p:cNvSpPr/>
          <p:nvPr/>
        </p:nvSpPr>
        <p:spPr>
          <a:xfrm>
            <a:off x="275572" y="889347"/>
            <a:ext cx="2340000" cy="396000"/>
          </a:xfrm>
          <a:prstGeom prst="flowChartInputOutput">
            <a:avLst/>
          </a:prstGeom>
          <a:solidFill>
            <a:srgbClr val="C00000">
              <a:alpha val="70000"/>
            </a:srgbClr>
          </a:solidFill>
          <a:effectLst>
            <a:outerShdw blurRad="50800" dist="38100" dir="8100000" sx="103000" sy="103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b="1" dirty="0">
                <a:latin typeface="HY견고딕" panose="02030600000101010101" pitchFamily="18" charset="-127"/>
                <a:ea typeface="HY견고딕" panose="02030600000101010101" pitchFamily="18" charset="-127"/>
              </a:rPr>
              <a:t>부재 구성</a:t>
            </a: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513" b="32494"/>
          <a:stretch/>
        </p:blipFill>
        <p:spPr>
          <a:xfrm>
            <a:off x="2348794" y="5114733"/>
            <a:ext cx="4135440" cy="897982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14" r="18857"/>
          <a:stretch/>
        </p:blipFill>
        <p:spPr>
          <a:xfrm>
            <a:off x="1000849" y="1680972"/>
            <a:ext cx="4752000" cy="3074115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89" r="18721"/>
          <a:stretch/>
        </p:blipFill>
        <p:spPr>
          <a:xfrm>
            <a:off x="2086774" y="6815277"/>
            <a:ext cx="2991584" cy="2806386"/>
          </a:xfrm>
          <a:prstGeom prst="rect">
            <a:avLst/>
          </a:prstGeom>
        </p:spPr>
      </p:pic>
      <p:sp>
        <p:nvSpPr>
          <p:cNvPr id="9" name="타원 8"/>
          <p:cNvSpPr/>
          <p:nvPr/>
        </p:nvSpPr>
        <p:spPr>
          <a:xfrm>
            <a:off x="2361151" y="5381522"/>
            <a:ext cx="468000" cy="468000"/>
          </a:xfrm>
          <a:prstGeom prst="ellipse">
            <a:avLst/>
          </a:prstGeom>
          <a:solidFill>
            <a:srgbClr val="FFFF00">
              <a:alpha val="30000"/>
            </a:srgbClr>
          </a:solidFill>
          <a:ln>
            <a:solidFill>
              <a:srgbClr val="7030A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3718295" y="5436224"/>
            <a:ext cx="166584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000">
                <a:solidFill>
                  <a:schemeClr val="accent6">
                    <a:lumMod val="50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1pPr>
          </a:lstStyle>
          <a:p>
            <a:r>
              <a:rPr lang="ko-KR" altLang="en-US" dirty="0"/>
              <a:t>상부거더</a:t>
            </a:r>
            <a:r>
              <a:rPr lang="en-US" altLang="ko-KR" dirty="0"/>
              <a:t>(PSC, RC, PF)</a:t>
            </a:r>
            <a:endParaRPr lang="ko-KR" altLang="en-US" dirty="0"/>
          </a:p>
        </p:txBody>
      </p:sp>
      <p:sp>
        <p:nvSpPr>
          <p:cNvPr id="12" name="타원 11"/>
          <p:cNvSpPr/>
          <p:nvPr/>
        </p:nvSpPr>
        <p:spPr>
          <a:xfrm>
            <a:off x="1528215" y="1966449"/>
            <a:ext cx="468000" cy="468000"/>
          </a:xfrm>
          <a:prstGeom prst="ellipse">
            <a:avLst/>
          </a:prstGeom>
          <a:solidFill>
            <a:srgbClr val="FFFF00">
              <a:alpha val="30000"/>
            </a:srgbClr>
          </a:solidFill>
          <a:ln>
            <a:solidFill>
              <a:srgbClr val="7030A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타원 12"/>
          <p:cNvSpPr/>
          <p:nvPr/>
        </p:nvSpPr>
        <p:spPr>
          <a:xfrm>
            <a:off x="4087655" y="2414212"/>
            <a:ext cx="468000" cy="468000"/>
          </a:xfrm>
          <a:prstGeom prst="ellipse">
            <a:avLst/>
          </a:prstGeom>
          <a:solidFill>
            <a:srgbClr val="FFFF00">
              <a:alpha val="30000"/>
            </a:srgbClr>
          </a:solidFill>
          <a:ln>
            <a:solidFill>
              <a:srgbClr val="7030A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타원 13"/>
          <p:cNvSpPr/>
          <p:nvPr/>
        </p:nvSpPr>
        <p:spPr>
          <a:xfrm>
            <a:off x="3667623" y="3980073"/>
            <a:ext cx="468000" cy="468000"/>
          </a:xfrm>
          <a:prstGeom prst="ellipse">
            <a:avLst/>
          </a:prstGeom>
          <a:solidFill>
            <a:srgbClr val="FFFF00">
              <a:alpha val="30000"/>
            </a:srgbClr>
          </a:solidFill>
          <a:ln>
            <a:solidFill>
              <a:srgbClr val="7030A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타원 14"/>
          <p:cNvSpPr/>
          <p:nvPr/>
        </p:nvSpPr>
        <p:spPr>
          <a:xfrm>
            <a:off x="5120088" y="3508262"/>
            <a:ext cx="468000" cy="468000"/>
          </a:xfrm>
          <a:prstGeom prst="ellipse">
            <a:avLst/>
          </a:prstGeom>
          <a:solidFill>
            <a:srgbClr val="FFFF00">
              <a:alpha val="30000"/>
            </a:srgbClr>
          </a:solidFill>
          <a:ln>
            <a:solidFill>
              <a:srgbClr val="7030A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타원 20"/>
          <p:cNvSpPr/>
          <p:nvPr/>
        </p:nvSpPr>
        <p:spPr>
          <a:xfrm>
            <a:off x="3782669" y="7159530"/>
            <a:ext cx="90000" cy="90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3" name="직선 연결선 22"/>
          <p:cNvCxnSpPr/>
          <p:nvPr/>
        </p:nvCxnSpPr>
        <p:spPr>
          <a:xfrm flipH="1" flipV="1">
            <a:off x="3825341" y="6653525"/>
            <a:ext cx="0" cy="50400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3825341" y="6653524"/>
            <a:ext cx="1728000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타원 27"/>
          <p:cNvSpPr/>
          <p:nvPr/>
        </p:nvSpPr>
        <p:spPr>
          <a:xfrm>
            <a:off x="3709517" y="7722814"/>
            <a:ext cx="90000" cy="90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9" name="직선 연결선 28"/>
          <p:cNvCxnSpPr/>
          <p:nvPr/>
        </p:nvCxnSpPr>
        <p:spPr>
          <a:xfrm>
            <a:off x="3782669" y="7767923"/>
            <a:ext cx="2664000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타원 31"/>
          <p:cNvSpPr/>
          <p:nvPr/>
        </p:nvSpPr>
        <p:spPr>
          <a:xfrm>
            <a:off x="4038780" y="8354559"/>
            <a:ext cx="90000" cy="90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3" name="직선 연결선 32"/>
          <p:cNvCxnSpPr/>
          <p:nvPr/>
        </p:nvCxnSpPr>
        <p:spPr>
          <a:xfrm flipH="1" flipV="1">
            <a:off x="4071292" y="8424051"/>
            <a:ext cx="0" cy="75600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직선 연결선 33"/>
          <p:cNvCxnSpPr/>
          <p:nvPr/>
        </p:nvCxnSpPr>
        <p:spPr>
          <a:xfrm>
            <a:off x="4085516" y="9179956"/>
            <a:ext cx="1728000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1034766" y="1618351"/>
            <a:ext cx="125386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err="1">
                <a:solidFill>
                  <a:schemeClr val="accent6">
                    <a:lumMod val="50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프리캐스트</a:t>
            </a:r>
            <a:r>
              <a:rPr lang="ko-KR" altLang="en-US" sz="1000" dirty="0">
                <a:solidFill>
                  <a:schemeClr val="accent6">
                    <a:lumMod val="50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ko-KR" altLang="en-US" sz="1000" dirty="0" err="1">
                <a:solidFill>
                  <a:schemeClr val="accent6">
                    <a:lumMod val="50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바닥판</a:t>
            </a:r>
            <a:endParaRPr lang="ko-KR" altLang="en-US" sz="1000" dirty="0">
              <a:solidFill>
                <a:schemeClr val="accent6">
                  <a:lumMod val="50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2" name="순서도: 데이터 51"/>
          <p:cNvSpPr/>
          <p:nvPr/>
        </p:nvSpPr>
        <p:spPr>
          <a:xfrm>
            <a:off x="275572" y="889347"/>
            <a:ext cx="2304000" cy="396000"/>
          </a:xfrm>
          <a:prstGeom prst="flowChartInputOutput">
            <a:avLst/>
          </a:prstGeom>
          <a:solidFill>
            <a:srgbClr val="C00000">
              <a:alpha val="70000"/>
            </a:srgbClr>
          </a:solidFill>
          <a:effectLst>
            <a:outerShdw blurRad="50800" dist="38100" dir="8100000" sx="103000" sy="103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b="1" dirty="0">
                <a:latin typeface="HY견고딕" panose="02030600000101010101" pitchFamily="18" charset="-127"/>
                <a:ea typeface="HY견고딕" panose="02030600000101010101" pitchFamily="18" charset="-127"/>
              </a:rPr>
              <a:t>잔교 구성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2118636" y="6438532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err="1">
                <a:solidFill>
                  <a:schemeClr val="accent6">
                    <a:lumMod val="50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상부거더</a:t>
            </a:r>
            <a:endParaRPr lang="ko-KR" altLang="en-US" sz="1000" dirty="0">
              <a:solidFill>
                <a:schemeClr val="accent6">
                  <a:lumMod val="50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5489910" y="3877245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err="1">
                <a:solidFill>
                  <a:schemeClr val="accent6">
                    <a:lumMod val="50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기초파일</a:t>
            </a:r>
            <a:endParaRPr lang="ko-KR" altLang="en-US" sz="1000" dirty="0">
              <a:solidFill>
                <a:schemeClr val="accent6">
                  <a:lumMod val="50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2756530" y="4396967"/>
            <a:ext cx="112562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err="1">
                <a:solidFill>
                  <a:schemeClr val="accent6">
                    <a:lumMod val="50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프리캐스트</a:t>
            </a:r>
            <a:r>
              <a:rPr lang="ko-KR" altLang="en-US" sz="1000" dirty="0">
                <a:solidFill>
                  <a:schemeClr val="accent6">
                    <a:lumMod val="50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ko-KR" altLang="en-US" sz="1000" dirty="0" err="1">
                <a:solidFill>
                  <a:schemeClr val="accent6">
                    <a:lumMod val="50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코핑</a:t>
            </a:r>
            <a:endParaRPr lang="ko-KR" altLang="en-US" sz="1000" dirty="0">
              <a:solidFill>
                <a:schemeClr val="accent6">
                  <a:lumMod val="50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1861438" y="5193581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>
                <a:solidFill>
                  <a:schemeClr val="accent6">
                    <a:lumMod val="50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연결부재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316922" y="5443788"/>
            <a:ext cx="16209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err="1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프리캐스트</a:t>
            </a:r>
            <a:r>
              <a:rPr lang="ko-KR" altLang="en-US" sz="1200" dirty="0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ko-KR" altLang="en-US" sz="1200" dirty="0" err="1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상부거더</a:t>
            </a:r>
            <a:endParaRPr lang="ko-KR" altLang="en-US" sz="1200" dirty="0">
              <a:solidFill>
                <a:srgbClr val="0070C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237762" y="7992079"/>
            <a:ext cx="13131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err="1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프리캐스트</a:t>
            </a:r>
            <a:r>
              <a:rPr lang="ko-KR" altLang="en-US" sz="1200" dirty="0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ko-KR" altLang="en-US" sz="1200" dirty="0" err="1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코핑</a:t>
            </a:r>
            <a:endParaRPr lang="ko-KR" altLang="en-US" sz="1200" dirty="0">
              <a:solidFill>
                <a:srgbClr val="0070C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4939938" y="6403159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err="1">
                <a:solidFill>
                  <a:schemeClr val="accent6">
                    <a:lumMod val="50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접속부재</a:t>
            </a:r>
            <a:endParaRPr lang="ko-KR" altLang="en-US" sz="1000" dirty="0">
              <a:solidFill>
                <a:schemeClr val="accent6">
                  <a:lumMod val="50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5674445" y="7521593"/>
            <a:ext cx="8258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err="1">
                <a:solidFill>
                  <a:schemeClr val="accent6">
                    <a:lumMod val="50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하중지지판</a:t>
            </a:r>
            <a:endParaRPr lang="ko-KR" altLang="en-US" sz="1000" dirty="0">
              <a:solidFill>
                <a:schemeClr val="accent6">
                  <a:lumMod val="50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5067034" y="8933625"/>
            <a:ext cx="8258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err="1">
                <a:solidFill>
                  <a:schemeClr val="accent6">
                    <a:lumMod val="50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강재브라켓</a:t>
            </a:r>
            <a:endParaRPr lang="ko-KR" altLang="en-US" sz="1000" dirty="0">
              <a:solidFill>
                <a:schemeClr val="accent6">
                  <a:lumMod val="50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4383882" y="6629060"/>
            <a:ext cx="126188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 err="1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상부거더와</a:t>
            </a:r>
            <a:r>
              <a:rPr lang="ko-KR" altLang="en-US" sz="900" dirty="0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ko-KR" altLang="en-US" sz="900" dirty="0" err="1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볼트연결</a:t>
            </a:r>
            <a:endParaRPr lang="ko-KR" altLang="en-US" sz="900" dirty="0">
              <a:solidFill>
                <a:srgbClr val="0070C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4697586" y="7749215"/>
            <a:ext cx="183896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 err="1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전단면</a:t>
            </a:r>
            <a:r>
              <a:rPr lang="ko-KR" altLang="en-US" sz="900" dirty="0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접촉에 의한 안전성 증대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4214847" y="9159636"/>
            <a:ext cx="172354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강성 증대에 의한 저항성 우수</a:t>
            </a:r>
          </a:p>
        </p:txBody>
      </p:sp>
    </p:spTree>
    <p:extLst>
      <p:ext uri="{BB962C8B-B14F-4D97-AF65-F5344CB8AC3E}">
        <p14:creationId xmlns:p14="http://schemas.microsoft.com/office/powerpoint/2010/main" val="199650546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140711" y="225469"/>
            <a:ext cx="26452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i="1" spc="-100" dirty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C</a:t>
            </a:r>
            <a:r>
              <a:rPr lang="en-US" altLang="ko-KR" sz="1400" i="1" spc="-100" dirty="0">
                <a:latin typeface="HY견고딕" panose="02030600000101010101" pitchFamily="18" charset="-127"/>
                <a:ea typeface="HY견고딕" panose="02030600000101010101" pitchFamily="18" charset="-127"/>
              </a:rPr>
              <a:t>ap </a:t>
            </a:r>
            <a:r>
              <a:rPr lang="en-US" altLang="ko-KR" sz="1400" i="1" spc="-100" dirty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T</a:t>
            </a:r>
            <a:r>
              <a:rPr lang="en-US" altLang="ko-KR" sz="1400" i="1" spc="-100" dirty="0">
                <a:latin typeface="HY견고딕" panose="02030600000101010101" pitchFamily="18" charset="-127"/>
                <a:ea typeface="HY견고딕" panose="02030600000101010101" pitchFamily="18" charset="-127"/>
              </a:rPr>
              <a:t>ype </a:t>
            </a:r>
            <a:r>
              <a:rPr lang="en-US" altLang="ko-KR" sz="1400" i="1" spc="-100" dirty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C</a:t>
            </a:r>
            <a:r>
              <a:rPr lang="en-US" altLang="ko-KR" sz="1400" i="1" spc="-100" dirty="0">
                <a:latin typeface="HY견고딕" panose="02030600000101010101" pitchFamily="18" charset="-127"/>
                <a:ea typeface="HY견고딕" panose="02030600000101010101" pitchFamily="18" charset="-127"/>
              </a:rPr>
              <a:t>oping Pier Bridge</a:t>
            </a:r>
            <a:endParaRPr lang="ko-KR" altLang="en-US" sz="1400" i="1" spc="-1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6820" y="423365"/>
            <a:ext cx="4104000" cy="0"/>
          </a:xfrm>
          <a:prstGeom prst="line">
            <a:avLst/>
          </a:prstGeom>
          <a:ln w="127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순서도: 데이터 5"/>
          <p:cNvSpPr/>
          <p:nvPr/>
        </p:nvSpPr>
        <p:spPr>
          <a:xfrm>
            <a:off x="275572" y="889347"/>
            <a:ext cx="2304000" cy="396000"/>
          </a:xfrm>
          <a:prstGeom prst="flowChartInputOutput">
            <a:avLst/>
          </a:prstGeom>
          <a:solidFill>
            <a:srgbClr val="C00000">
              <a:alpha val="70000"/>
            </a:srgbClr>
          </a:solidFill>
          <a:effectLst>
            <a:outerShdw blurRad="50800" dist="38100" dir="8100000" sx="103000" sy="103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b="1" dirty="0">
                <a:latin typeface="HY견고딕" panose="02030600000101010101" pitchFamily="18" charset="-127"/>
                <a:ea typeface="HY견고딕" panose="02030600000101010101" pitchFamily="18" charset="-127"/>
              </a:rPr>
              <a:t>안전성 검토</a:t>
            </a: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64" r="14769"/>
          <a:stretch/>
        </p:blipFill>
        <p:spPr>
          <a:xfrm>
            <a:off x="4095739" y="7282542"/>
            <a:ext cx="2384557" cy="2160692"/>
          </a:xfrm>
          <a:prstGeom prst="rect">
            <a:avLst/>
          </a:prstGeom>
          <a:ln w="12700">
            <a:solidFill>
              <a:schemeClr val="accent1">
                <a:shade val="50000"/>
              </a:schemeClr>
            </a:solidFill>
          </a:ln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803" y="1672857"/>
            <a:ext cx="2736000" cy="1803122"/>
          </a:xfrm>
          <a:prstGeom prst="rect">
            <a:avLst/>
          </a:prstGeom>
          <a:ln w="12700">
            <a:solidFill>
              <a:schemeClr val="accent1">
                <a:shade val="50000"/>
              </a:schemeClr>
            </a:solidFill>
          </a:ln>
        </p:spPr>
      </p:pic>
      <p:pic>
        <p:nvPicPr>
          <p:cNvPr id="13" name="그림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8593" y="3686357"/>
            <a:ext cx="2352821" cy="1456508"/>
          </a:xfrm>
          <a:prstGeom prst="rect">
            <a:avLst/>
          </a:prstGeom>
          <a:ln w="12700">
            <a:solidFill>
              <a:schemeClr val="accent1">
                <a:shade val="50000"/>
              </a:schemeClr>
            </a:solidFill>
          </a:ln>
        </p:spPr>
      </p:pic>
      <p:sp>
        <p:nvSpPr>
          <p:cNvPr id="15" name="TextBox 14"/>
          <p:cNvSpPr txBox="1"/>
          <p:nvPr/>
        </p:nvSpPr>
        <p:spPr>
          <a:xfrm>
            <a:off x="3146055" y="1487030"/>
            <a:ext cx="227498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ko-KR" altLang="en-US" sz="1200" spc="-100" dirty="0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상용 구조해석 프로그램을 활용한</a:t>
            </a:r>
            <a:endParaRPr lang="en-US" altLang="ko-KR" sz="1200" spc="-100" dirty="0">
              <a:solidFill>
                <a:srgbClr val="0070C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>
              <a:lnSpc>
                <a:spcPct val="200000"/>
              </a:lnSpc>
            </a:pPr>
            <a:r>
              <a:rPr lang="ko-KR" altLang="en-US" sz="1200" spc="-100" dirty="0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시공 단계별 해석 수행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151493" y="5863942"/>
            <a:ext cx="2172390" cy="764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lnSpc>
                <a:spcPct val="150000"/>
              </a:lnSpc>
              <a:defRPr sz="1200" spc="-100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1pPr>
          </a:lstStyle>
          <a:p>
            <a:pPr>
              <a:lnSpc>
                <a:spcPct val="200000"/>
              </a:lnSpc>
            </a:pPr>
            <a:r>
              <a:rPr lang="ko-KR" altLang="en-US" dirty="0"/>
              <a:t>지역 여건과 내진 등급을 고려한</a:t>
            </a:r>
            <a:endParaRPr lang="en-US" altLang="ko-KR" dirty="0"/>
          </a:p>
          <a:p>
            <a:pPr>
              <a:lnSpc>
                <a:spcPct val="200000"/>
              </a:lnSpc>
            </a:pPr>
            <a:r>
              <a:rPr lang="ko-KR" altLang="en-US" dirty="0" err="1"/>
              <a:t>기초파일</a:t>
            </a:r>
            <a:r>
              <a:rPr lang="ko-KR" altLang="en-US" dirty="0"/>
              <a:t> 해석 수행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07851" y="8725203"/>
            <a:ext cx="308289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lnSpc>
                <a:spcPct val="150000"/>
              </a:lnSpc>
              <a:defRPr sz="1200" spc="-100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1pPr>
          </a:lstStyle>
          <a:p>
            <a:pPr algn="r">
              <a:lnSpc>
                <a:spcPct val="200000"/>
              </a:lnSpc>
            </a:pPr>
            <a:r>
              <a:rPr lang="ko-KR" altLang="en-US" dirty="0">
                <a:solidFill>
                  <a:schemeClr val="accent6">
                    <a:lumMod val="75000"/>
                  </a:schemeClr>
                </a:solidFill>
              </a:rPr>
              <a:t>선박 </a:t>
            </a:r>
            <a:r>
              <a:rPr lang="ko-KR" altLang="en-US" dirty="0" err="1">
                <a:solidFill>
                  <a:schemeClr val="accent6">
                    <a:lumMod val="75000"/>
                  </a:schemeClr>
                </a:solidFill>
              </a:rPr>
              <a:t>접안용</a:t>
            </a:r>
            <a:r>
              <a:rPr lang="ko-KR" altLang="en-US" dirty="0">
                <a:solidFill>
                  <a:schemeClr val="accent6">
                    <a:lumMod val="75000"/>
                  </a:schemeClr>
                </a:solidFill>
              </a:rPr>
              <a:t> 잔교</a:t>
            </a:r>
            <a:r>
              <a:rPr lang="en-US" altLang="ko-KR" dirty="0">
                <a:solidFill>
                  <a:schemeClr val="accent6">
                    <a:lumMod val="75000"/>
                  </a:schemeClr>
                </a:solidFill>
              </a:rPr>
              <a:t>, </a:t>
            </a:r>
            <a:r>
              <a:rPr lang="ko-KR" altLang="en-US" dirty="0">
                <a:solidFill>
                  <a:schemeClr val="accent6">
                    <a:lumMod val="75000"/>
                  </a:schemeClr>
                </a:solidFill>
              </a:rPr>
              <a:t>보도용 잔교</a:t>
            </a:r>
            <a:r>
              <a:rPr lang="en-US" altLang="ko-KR" dirty="0">
                <a:solidFill>
                  <a:schemeClr val="accent6">
                    <a:lumMod val="75000"/>
                  </a:schemeClr>
                </a:solidFill>
              </a:rPr>
              <a:t>, </a:t>
            </a:r>
            <a:r>
              <a:rPr lang="ko-KR" altLang="en-US" dirty="0">
                <a:solidFill>
                  <a:schemeClr val="accent6">
                    <a:lumMod val="75000"/>
                  </a:schemeClr>
                </a:solidFill>
              </a:rPr>
              <a:t>차량 </a:t>
            </a:r>
            <a:r>
              <a:rPr lang="ko-KR" altLang="en-US" dirty="0" err="1">
                <a:solidFill>
                  <a:schemeClr val="accent6">
                    <a:lumMod val="75000"/>
                  </a:schemeClr>
                </a:solidFill>
              </a:rPr>
              <a:t>이동로</a:t>
            </a:r>
            <a:r>
              <a:rPr lang="ko-KR" altLang="en-US" dirty="0">
                <a:solidFill>
                  <a:schemeClr val="accent6">
                    <a:lumMod val="75000"/>
                  </a:schemeClr>
                </a:solidFill>
              </a:rPr>
              <a:t> 등</a:t>
            </a:r>
            <a:endParaRPr lang="en-US" altLang="ko-KR" dirty="0">
              <a:solidFill>
                <a:schemeClr val="accent6">
                  <a:lumMod val="75000"/>
                </a:schemeClr>
              </a:solidFill>
            </a:endParaRPr>
          </a:p>
          <a:p>
            <a:pPr algn="r">
              <a:lnSpc>
                <a:spcPct val="200000"/>
              </a:lnSpc>
            </a:pPr>
            <a:r>
              <a:rPr lang="ko-KR" altLang="en-US" dirty="0">
                <a:solidFill>
                  <a:schemeClr val="accent6">
                    <a:lumMod val="75000"/>
                  </a:schemeClr>
                </a:solidFill>
              </a:rPr>
              <a:t>사용 목적에 따른 심화 해석 수행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66084" y="4086447"/>
            <a:ext cx="231345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lnSpc>
                <a:spcPct val="150000"/>
              </a:lnSpc>
              <a:defRPr sz="1200" spc="-100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1pPr>
          </a:lstStyle>
          <a:p>
            <a:pPr algn="r">
              <a:lnSpc>
                <a:spcPct val="200000"/>
              </a:lnSpc>
            </a:pPr>
            <a:r>
              <a:rPr lang="ko-KR" altLang="en-US" dirty="0">
                <a:solidFill>
                  <a:schemeClr val="accent6">
                    <a:lumMod val="75000"/>
                  </a:schemeClr>
                </a:solidFill>
              </a:rPr>
              <a:t>잔교를 구성하는 주요 부재에 대한</a:t>
            </a:r>
            <a:endParaRPr lang="en-US" altLang="ko-KR" dirty="0">
              <a:solidFill>
                <a:schemeClr val="accent6">
                  <a:lumMod val="75000"/>
                </a:schemeClr>
              </a:solidFill>
            </a:endParaRPr>
          </a:p>
          <a:p>
            <a:pPr algn="r">
              <a:lnSpc>
                <a:spcPct val="200000"/>
              </a:lnSpc>
            </a:pPr>
            <a:r>
              <a:rPr lang="ko-KR" altLang="en-US" dirty="0">
                <a:solidFill>
                  <a:schemeClr val="accent6">
                    <a:lumMod val="75000"/>
                  </a:schemeClr>
                </a:solidFill>
              </a:rPr>
              <a:t>개별 안전성 검토 수행</a:t>
            </a:r>
          </a:p>
        </p:txBody>
      </p:sp>
      <p:pic>
        <p:nvPicPr>
          <p:cNvPr id="22" name="그림 2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594" y="5446640"/>
            <a:ext cx="2736000" cy="1692420"/>
          </a:xfrm>
          <a:prstGeom prst="rect">
            <a:avLst/>
          </a:prstGeom>
          <a:ln w="12700">
            <a:solidFill>
              <a:schemeClr val="accent1">
                <a:shade val="50000"/>
              </a:schemeClr>
            </a:solidFill>
          </a:ln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100070" y="3860252"/>
            <a:ext cx="691630" cy="2068822"/>
          </a:xfrm>
          <a:prstGeom prst="rect">
            <a:avLst/>
          </a:prstGeom>
          <a:ln w="12700">
            <a:solidFill>
              <a:schemeClr val="accent1">
                <a:shade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1498392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5217793"/>
              </p:ext>
            </p:extLst>
          </p:nvPr>
        </p:nvGraphicFramePr>
        <p:xfrm>
          <a:off x="185191" y="1431719"/>
          <a:ext cx="6528124" cy="18817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2031">
                  <a:extLst>
                    <a:ext uri="{9D8B030D-6E8A-4147-A177-3AD203B41FA5}">
                      <a16:colId xmlns:a16="http://schemas.microsoft.com/office/drawing/2014/main" val="2535521852"/>
                    </a:ext>
                  </a:extLst>
                </a:gridCol>
                <a:gridCol w="1632031">
                  <a:extLst>
                    <a:ext uri="{9D8B030D-6E8A-4147-A177-3AD203B41FA5}">
                      <a16:colId xmlns:a16="http://schemas.microsoft.com/office/drawing/2014/main" val="3864137862"/>
                    </a:ext>
                  </a:extLst>
                </a:gridCol>
                <a:gridCol w="1632031">
                  <a:extLst>
                    <a:ext uri="{9D8B030D-6E8A-4147-A177-3AD203B41FA5}">
                      <a16:colId xmlns:a16="http://schemas.microsoft.com/office/drawing/2014/main" val="2614536895"/>
                    </a:ext>
                  </a:extLst>
                </a:gridCol>
                <a:gridCol w="1632031">
                  <a:extLst>
                    <a:ext uri="{9D8B030D-6E8A-4147-A177-3AD203B41FA5}">
                      <a16:colId xmlns:a16="http://schemas.microsoft.com/office/drawing/2014/main" val="1357728770"/>
                    </a:ext>
                  </a:extLst>
                </a:gridCol>
              </a:tblGrid>
              <a:tr h="1502453"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274085"/>
                  </a:ext>
                </a:extLst>
              </a:tr>
              <a:tr h="3793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spc="-100" baseline="0" dirty="0" err="1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코핑</a:t>
                      </a:r>
                      <a:r>
                        <a:rPr lang="ko-KR" altLang="en-US" sz="1100" spc="-100" baseline="0" dirty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 제작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spc="-100" baseline="0" dirty="0" err="1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코핑</a:t>
                      </a:r>
                      <a:r>
                        <a:rPr lang="ko-KR" altLang="en-US" sz="1100" spc="-100" baseline="0" dirty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 및 </a:t>
                      </a:r>
                      <a:r>
                        <a:rPr lang="ko-KR" altLang="en-US" sz="1100" spc="-100" baseline="0" dirty="0" err="1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접속부재</a:t>
                      </a:r>
                      <a:r>
                        <a:rPr lang="ko-KR" altLang="en-US" sz="1100" spc="-100" baseline="0" dirty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 거치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spc="-100" baseline="0" dirty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상부거더 연결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spc="-100" baseline="0" dirty="0" err="1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연결부</a:t>
                      </a:r>
                      <a:r>
                        <a:rPr lang="ko-KR" altLang="en-US" sz="1100" spc="-100" baseline="0" dirty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 채움 및 </a:t>
                      </a:r>
                      <a:r>
                        <a:rPr lang="ko-KR" altLang="en-US" sz="1100" spc="-100" baseline="0" dirty="0" err="1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바닥판</a:t>
                      </a:r>
                      <a:r>
                        <a:rPr lang="ko-KR" altLang="en-US" sz="1100" spc="-100" baseline="0" dirty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 거치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277432"/>
                  </a:ext>
                </a:extLst>
              </a:tr>
            </a:tbl>
          </a:graphicData>
        </a:graphic>
      </p:graphicFrame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78" r="21012" b="5071"/>
          <a:stretch/>
        </p:blipFill>
        <p:spPr>
          <a:xfrm>
            <a:off x="305821" y="1758610"/>
            <a:ext cx="1379336" cy="1068725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35" r="32152"/>
          <a:stretch/>
        </p:blipFill>
        <p:spPr>
          <a:xfrm>
            <a:off x="2070774" y="1522348"/>
            <a:ext cx="1189506" cy="1337290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0038" y="1779212"/>
            <a:ext cx="1257113" cy="941525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64" r="12743"/>
          <a:stretch/>
        </p:blipFill>
        <p:spPr>
          <a:xfrm>
            <a:off x="5191949" y="1779212"/>
            <a:ext cx="1440924" cy="978673"/>
          </a:xfrm>
          <a:prstGeom prst="rect">
            <a:avLst/>
          </a:prstGeom>
        </p:spPr>
      </p:pic>
      <p:sp>
        <p:nvSpPr>
          <p:cNvPr id="10" name="오른쪽 화살표 9"/>
          <p:cNvSpPr/>
          <p:nvPr/>
        </p:nvSpPr>
        <p:spPr>
          <a:xfrm>
            <a:off x="1584960" y="1522348"/>
            <a:ext cx="485814" cy="256864"/>
          </a:xfrm>
          <a:prstGeom prst="rightArrow">
            <a:avLst/>
          </a:prstGeom>
          <a:solidFill>
            <a:srgbClr val="3CD5F4"/>
          </a:solidFill>
          <a:ln>
            <a:solidFill>
              <a:srgbClr val="3CD5F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오른쪽 화살표 10"/>
          <p:cNvSpPr/>
          <p:nvPr/>
        </p:nvSpPr>
        <p:spPr>
          <a:xfrm>
            <a:off x="3218917" y="1524275"/>
            <a:ext cx="485814" cy="256864"/>
          </a:xfrm>
          <a:prstGeom prst="rightArrow">
            <a:avLst/>
          </a:prstGeom>
          <a:solidFill>
            <a:srgbClr val="3CD5F4"/>
          </a:solidFill>
          <a:ln>
            <a:solidFill>
              <a:srgbClr val="3CD5F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오른쪽 화살표 11"/>
          <p:cNvSpPr/>
          <p:nvPr/>
        </p:nvSpPr>
        <p:spPr>
          <a:xfrm>
            <a:off x="4852872" y="1514628"/>
            <a:ext cx="485814" cy="256864"/>
          </a:xfrm>
          <a:prstGeom prst="rightArrow">
            <a:avLst/>
          </a:prstGeom>
          <a:solidFill>
            <a:srgbClr val="3CD5F4"/>
          </a:solidFill>
          <a:ln>
            <a:solidFill>
              <a:srgbClr val="3CD5F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87683" y="225469"/>
            <a:ext cx="26452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i="1" spc="-100" dirty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C</a:t>
            </a:r>
            <a:r>
              <a:rPr lang="en-US" altLang="ko-KR" sz="1400" i="1" spc="-100" dirty="0">
                <a:latin typeface="HY견고딕" panose="02030600000101010101" pitchFamily="18" charset="-127"/>
                <a:ea typeface="HY견고딕" panose="02030600000101010101" pitchFamily="18" charset="-127"/>
              </a:rPr>
              <a:t>ap </a:t>
            </a:r>
            <a:r>
              <a:rPr lang="en-US" altLang="ko-KR" sz="1400" i="1" spc="-100" dirty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T</a:t>
            </a:r>
            <a:r>
              <a:rPr lang="en-US" altLang="ko-KR" sz="1400" i="1" spc="-100" dirty="0">
                <a:latin typeface="HY견고딕" panose="02030600000101010101" pitchFamily="18" charset="-127"/>
                <a:ea typeface="HY견고딕" panose="02030600000101010101" pitchFamily="18" charset="-127"/>
              </a:rPr>
              <a:t>ype </a:t>
            </a:r>
            <a:r>
              <a:rPr lang="en-US" altLang="ko-KR" sz="1400" i="1" spc="-100" dirty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C</a:t>
            </a:r>
            <a:r>
              <a:rPr lang="en-US" altLang="ko-KR" sz="1400" i="1" spc="-100" dirty="0">
                <a:latin typeface="HY견고딕" panose="02030600000101010101" pitchFamily="18" charset="-127"/>
                <a:ea typeface="HY견고딕" panose="02030600000101010101" pitchFamily="18" charset="-127"/>
              </a:rPr>
              <a:t>oping Pier Bridge</a:t>
            </a:r>
            <a:endParaRPr lang="ko-KR" altLang="en-US" sz="1400" i="1" spc="-1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cxnSp>
        <p:nvCxnSpPr>
          <p:cNvPr id="14" name="직선 연결선 13"/>
          <p:cNvCxnSpPr/>
          <p:nvPr/>
        </p:nvCxnSpPr>
        <p:spPr>
          <a:xfrm>
            <a:off x="2732959" y="423365"/>
            <a:ext cx="4104000" cy="0"/>
          </a:xfrm>
          <a:prstGeom prst="line">
            <a:avLst/>
          </a:prstGeom>
          <a:ln w="127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순서도: 데이터 15"/>
          <p:cNvSpPr/>
          <p:nvPr/>
        </p:nvSpPr>
        <p:spPr>
          <a:xfrm>
            <a:off x="275572" y="889347"/>
            <a:ext cx="2304000" cy="396000"/>
          </a:xfrm>
          <a:prstGeom prst="flowChartInputOutput">
            <a:avLst/>
          </a:prstGeom>
          <a:solidFill>
            <a:srgbClr val="C00000">
              <a:alpha val="70000"/>
            </a:srgbClr>
          </a:solidFill>
          <a:effectLst>
            <a:outerShdw blurRad="50800" dist="38100" dir="8100000" sx="103000" sy="103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b="1" dirty="0">
                <a:latin typeface="HY견고딕" panose="02030600000101010101" pitchFamily="18" charset="-127"/>
                <a:ea typeface="HY견고딕" panose="02030600000101010101" pitchFamily="18" charset="-127"/>
              </a:rPr>
              <a:t>시공 순서</a:t>
            </a:r>
          </a:p>
        </p:txBody>
      </p:sp>
      <p:sp>
        <p:nvSpPr>
          <p:cNvPr id="17" name="순서도: 데이터 16"/>
          <p:cNvSpPr/>
          <p:nvPr/>
        </p:nvSpPr>
        <p:spPr>
          <a:xfrm>
            <a:off x="279690" y="3845974"/>
            <a:ext cx="2304000" cy="396000"/>
          </a:xfrm>
          <a:prstGeom prst="flowChartInputOutput">
            <a:avLst/>
          </a:prstGeom>
          <a:solidFill>
            <a:srgbClr val="C00000">
              <a:alpha val="70000"/>
            </a:srgbClr>
          </a:solidFill>
          <a:effectLst>
            <a:outerShdw blurRad="50800" dist="38100" dir="8100000" sx="103000" sy="103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b="1" dirty="0">
                <a:latin typeface="HY견고딕" panose="02030600000101010101" pitchFamily="18" charset="-127"/>
                <a:ea typeface="HY견고딕" panose="02030600000101010101" pitchFamily="18" charset="-127"/>
              </a:rPr>
              <a:t>공법 비교</a:t>
            </a:r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287220"/>
              </p:ext>
            </p:extLst>
          </p:nvPr>
        </p:nvGraphicFramePr>
        <p:xfrm>
          <a:off x="239752" y="4370000"/>
          <a:ext cx="6393121" cy="50788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6837">
                  <a:extLst>
                    <a:ext uri="{9D8B030D-6E8A-4147-A177-3AD203B41FA5}">
                      <a16:colId xmlns:a16="http://schemas.microsoft.com/office/drawing/2014/main" val="1203170781"/>
                    </a:ext>
                  </a:extLst>
                </a:gridCol>
                <a:gridCol w="2781260">
                  <a:extLst>
                    <a:ext uri="{9D8B030D-6E8A-4147-A177-3AD203B41FA5}">
                      <a16:colId xmlns:a16="http://schemas.microsoft.com/office/drawing/2014/main" val="737989108"/>
                    </a:ext>
                  </a:extLst>
                </a:gridCol>
                <a:gridCol w="2865024">
                  <a:extLst>
                    <a:ext uri="{9D8B030D-6E8A-4147-A177-3AD203B41FA5}">
                      <a16:colId xmlns:a16="http://schemas.microsoft.com/office/drawing/2014/main" val="1622663521"/>
                    </a:ext>
                  </a:extLst>
                </a:gridCol>
              </a:tblGrid>
              <a:tr h="31777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구 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solidFill>
                            <a:srgbClr val="FF0000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CTC</a:t>
                      </a:r>
                      <a:r>
                        <a:rPr lang="en-US" altLang="ko-KR" sz="1200" baseline="0" dirty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 </a:t>
                      </a:r>
                      <a:r>
                        <a:rPr lang="ko-KR" altLang="en-US" sz="1200" baseline="0" dirty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잔교</a:t>
                      </a:r>
                      <a:endParaRPr lang="ko-KR" altLang="en-US" sz="12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일반 </a:t>
                      </a:r>
                      <a:r>
                        <a:rPr lang="en-US" altLang="ko-KR" sz="1200" dirty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RC </a:t>
                      </a:r>
                      <a:r>
                        <a:rPr lang="ko-KR" altLang="en-US" sz="1200" dirty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잔교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04456739"/>
                  </a:ext>
                </a:extLst>
              </a:tr>
              <a:tr h="72612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공 법</a:t>
                      </a:r>
                      <a:endParaRPr lang="en-US" altLang="ko-KR" sz="1200" dirty="0">
                        <a:solidFill>
                          <a:schemeClr val="tx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개 요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latinLnBrk="1">
                        <a:lnSpc>
                          <a:spcPct val="120000"/>
                        </a:lnSpc>
                        <a:buFont typeface="Wingdings" panose="05000000000000000000" pitchFamily="2" charset="2"/>
                        <a:buNone/>
                      </a:pPr>
                      <a:r>
                        <a:rPr lang="ko-KR" altLang="en-US" sz="1100" dirty="0" err="1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공장제작된</a:t>
                      </a:r>
                      <a:r>
                        <a:rPr lang="ko-KR" altLang="en-US" sz="1100" dirty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 </a:t>
                      </a:r>
                      <a:r>
                        <a:rPr lang="ko-KR" altLang="en-US" sz="1100" dirty="0" err="1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코핑</a:t>
                      </a:r>
                      <a:r>
                        <a:rPr lang="en-US" altLang="ko-KR" sz="1100" dirty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(CTC)</a:t>
                      </a:r>
                      <a:r>
                        <a:rPr lang="ko-KR" altLang="en-US" sz="1100" dirty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을</a:t>
                      </a:r>
                      <a:r>
                        <a:rPr lang="en-US" altLang="ko-KR" sz="1100" baseline="0" dirty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 </a:t>
                      </a:r>
                      <a:r>
                        <a:rPr lang="ko-KR" altLang="en-US" sz="1100" baseline="0" dirty="0" err="1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기초파일</a:t>
                      </a:r>
                      <a:r>
                        <a:rPr lang="ko-KR" altLang="en-US" sz="1100" baseline="0" dirty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 상부에 설치 후 </a:t>
                      </a:r>
                      <a:r>
                        <a:rPr lang="ko-KR" altLang="en-US" sz="1100" baseline="0" dirty="0" err="1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프리캐스트</a:t>
                      </a:r>
                      <a:r>
                        <a:rPr lang="ko-KR" altLang="en-US" sz="1100" baseline="0" dirty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 </a:t>
                      </a:r>
                      <a:r>
                        <a:rPr lang="ko-KR" altLang="en-US" sz="1100" baseline="0" dirty="0" err="1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거더와</a:t>
                      </a:r>
                      <a:r>
                        <a:rPr lang="ko-KR" altLang="en-US" sz="1100" baseline="0" dirty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 </a:t>
                      </a:r>
                      <a:r>
                        <a:rPr lang="ko-KR" altLang="en-US" sz="1100" baseline="0" dirty="0" err="1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바닥판을</a:t>
                      </a:r>
                      <a:r>
                        <a:rPr lang="ko-KR" altLang="en-US" sz="1100" baseline="0" dirty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 시공하는 </a:t>
                      </a:r>
                      <a:r>
                        <a:rPr lang="ko-KR" altLang="en-US" sz="1100" baseline="0" dirty="0" err="1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프리캐스트</a:t>
                      </a:r>
                      <a:r>
                        <a:rPr lang="ko-KR" altLang="en-US" sz="1100" baseline="0" dirty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 잔교 공법</a:t>
                      </a:r>
                      <a:endParaRPr lang="en-US" altLang="ko-KR" sz="1100" baseline="0" dirty="0">
                        <a:solidFill>
                          <a:schemeClr val="tx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latinLnBrk="1">
                        <a:lnSpc>
                          <a:spcPct val="120000"/>
                        </a:lnSpc>
                        <a:buFont typeface="Wingdings" panose="05000000000000000000" pitchFamily="2" charset="2"/>
                        <a:buNone/>
                      </a:pPr>
                      <a:r>
                        <a:rPr lang="ko-KR" altLang="en-US" sz="1100" dirty="0" err="1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기초파일</a:t>
                      </a:r>
                      <a:r>
                        <a:rPr lang="ko-KR" altLang="en-US" sz="1100" dirty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 설치 후 </a:t>
                      </a:r>
                      <a:r>
                        <a:rPr lang="ko-KR" altLang="en-US" sz="1100" dirty="0" err="1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코핑</a:t>
                      </a:r>
                      <a:r>
                        <a:rPr lang="en-US" altLang="ko-KR" sz="1100" dirty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, </a:t>
                      </a:r>
                      <a:r>
                        <a:rPr lang="ko-KR" altLang="en-US" sz="1100" dirty="0" err="1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거더</a:t>
                      </a:r>
                      <a:r>
                        <a:rPr lang="en-US" altLang="ko-KR" sz="1100" dirty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, </a:t>
                      </a:r>
                      <a:r>
                        <a:rPr lang="ko-KR" altLang="en-US" sz="1100" dirty="0" err="1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바닥판</a:t>
                      </a:r>
                      <a:r>
                        <a:rPr lang="ko-KR" altLang="en-US" sz="1100" dirty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 등의 부재를 순차적으로 </a:t>
                      </a:r>
                      <a:r>
                        <a:rPr lang="ko-KR" altLang="en-US" sz="1100" dirty="0" err="1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현장타설</a:t>
                      </a:r>
                      <a:r>
                        <a:rPr lang="ko-KR" altLang="en-US" sz="1100" dirty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 철근콘크리트로 시공하는 잔교 공법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6158835"/>
                  </a:ext>
                </a:extLst>
              </a:tr>
              <a:tr h="199755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장</a:t>
                      </a:r>
                      <a:r>
                        <a:rPr lang="en-US" altLang="ko-KR" sz="1200" dirty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.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단점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indent="-171450" latinLnBrk="1">
                        <a:lnSpc>
                          <a:spcPct val="120000"/>
                        </a:lnSpc>
                        <a:buFont typeface="Wingdings" panose="05000000000000000000" pitchFamily="2" charset="2"/>
                        <a:buChar char="ü"/>
                      </a:pPr>
                      <a:r>
                        <a:rPr lang="ko-KR" altLang="en-US" sz="1100" dirty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부재 및 구조물의 품질 신뢰도 향상</a:t>
                      </a:r>
                      <a:endParaRPr lang="en-US" altLang="ko-KR" sz="1100" dirty="0">
                        <a:solidFill>
                          <a:schemeClr val="tx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  <a:p>
                      <a:pPr marL="171450" indent="-171450" latinLnBrk="1">
                        <a:lnSpc>
                          <a:spcPct val="120000"/>
                        </a:lnSpc>
                        <a:buFont typeface="Wingdings" panose="05000000000000000000" pitchFamily="2" charset="2"/>
                        <a:buChar char="ü"/>
                      </a:pPr>
                      <a:r>
                        <a:rPr lang="ko-KR" altLang="en-US" sz="1100" dirty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간편하고 용이한 </a:t>
                      </a:r>
                      <a:r>
                        <a:rPr lang="ko-KR" altLang="en-US" sz="1100" dirty="0" err="1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사공성</a:t>
                      </a:r>
                      <a:r>
                        <a:rPr lang="ko-KR" altLang="en-US" sz="1100" dirty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 </a:t>
                      </a:r>
                      <a:endParaRPr lang="en-US" altLang="ko-KR" sz="1100" dirty="0">
                        <a:solidFill>
                          <a:schemeClr val="tx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  <a:p>
                      <a:pPr marL="171450" indent="-171450" latinLnBrk="1">
                        <a:lnSpc>
                          <a:spcPct val="120000"/>
                        </a:lnSpc>
                        <a:buFont typeface="Wingdings" panose="05000000000000000000" pitchFamily="2" charset="2"/>
                        <a:buChar char="ü"/>
                      </a:pPr>
                      <a:r>
                        <a:rPr lang="ko-KR" altLang="en-US" sz="1100" dirty="0" err="1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코핑부와</a:t>
                      </a:r>
                      <a:r>
                        <a:rPr lang="ko-KR" altLang="en-US" sz="1100" dirty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 </a:t>
                      </a:r>
                      <a:r>
                        <a:rPr lang="ko-KR" altLang="en-US" sz="1100" dirty="0" err="1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거더의</a:t>
                      </a:r>
                      <a:r>
                        <a:rPr lang="ko-KR" altLang="en-US" sz="1100" dirty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 일체화</a:t>
                      </a:r>
                      <a:r>
                        <a:rPr lang="en-US" altLang="ko-KR" sz="1100" baseline="0" dirty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 </a:t>
                      </a:r>
                      <a:r>
                        <a:rPr lang="ko-KR" altLang="en-US" sz="1100" baseline="0" dirty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거동 우수</a:t>
                      </a:r>
                      <a:endParaRPr lang="en-US" altLang="ko-KR" sz="1100" baseline="0" dirty="0">
                        <a:solidFill>
                          <a:schemeClr val="tx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  <a:p>
                      <a:pPr marL="171450" indent="-171450" latinLnBrk="1">
                        <a:lnSpc>
                          <a:spcPct val="120000"/>
                        </a:lnSpc>
                        <a:buFont typeface="Wingdings" panose="05000000000000000000" pitchFamily="2" charset="2"/>
                        <a:buChar char="ü"/>
                      </a:pPr>
                      <a:r>
                        <a:rPr lang="ko-KR" altLang="en-US" sz="1100" baseline="0" dirty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공기 단축 및 현장 폐기물 최소화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  <a:p>
                      <a:pPr marL="171450" indent="-171450" latinLnBrk="1">
                        <a:lnSpc>
                          <a:spcPct val="120000"/>
                        </a:lnSpc>
                        <a:buFont typeface="Wingdings" panose="05000000000000000000" pitchFamily="2" charset="2"/>
                        <a:buChar char="ü"/>
                      </a:pPr>
                      <a:r>
                        <a:rPr lang="ko-KR" altLang="en-US" sz="1100" dirty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부재 크기에 따라 대형 크레인 필요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 latinLnBrk="1">
                        <a:lnSpc>
                          <a:spcPct val="120000"/>
                        </a:lnSpc>
                        <a:buFont typeface="Wingdings" panose="05000000000000000000" pitchFamily="2" charset="2"/>
                        <a:buChar char="ü"/>
                      </a:pPr>
                      <a:r>
                        <a:rPr lang="ko-KR" altLang="en-US" sz="1100" dirty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일반적인 </a:t>
                      </a:r>
                      <a:r>
                        <a:rPr lang="en-US" altLang="ko-KR" sz="1100" dirty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RC</a:t>
                      </a:r>
                      <a:r>
                        <a:rPr lang="en-US" altLang="ko-KR" sz="1100" baseline="0" dirty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 </a:t>
                      </a:r>
                      <a:r>
                        <a:rPr lang="ko-KR" altLang="en-US" sz="1100" baseline="0" dirty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구조물과 동일한 공정으로 특별한 시공기술 불필요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  <a:p>
                      <a:pPr marL="171450" indent="-171450" latinLnBrk="1">
                        <a:lnSpc>
                          <a:spcPct val="120000"/>
                        </a:lnSpc>
                        <a:buFont typeface="Wingdings" panose="05000000000000000000" pitchFamily="2" charset="2"/>
                        <a:buChar char="ü"/>
                      </a:pPr>
                      <a:r>
                        <a:rPr lang="en-US" altLang="ko-KR" sz="1100" dirty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RC</a:t>
                      </a:r>
                      <a:r>
                        <a:rPr lang="ko-KR" altLang="en-US" sz="1100" dirty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부재 제작을 위해 </a:t>
                      </a:r>
                      <a:r>
                        <a:rPr lang="ko-KR" altLang="en-US" sz="1100" dirty="0" err="1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동바리</a:t>
                      </a:r>
                      <a:r>
                        <a:rPr lang="en-US" altLang="ko-KR" sz="1100" dirty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, </a:t>
                      </a:r>
                      <a:r>
                        <a:rPr lang="ko-KR" altLang="en-US" sz="1100" dirty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거푸집</a:t>
                      </a:r>
                      <a:r>
                        <a:rPr lang="en-US" altLang="ko-KR" sz="1100" dirty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, </a:t>
                      </a:r>
                      <a:r>
                        <a:rPr lang="ko-KR" altLang="en-US" sz="1100" dirty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비계 등의 공정에 대규모 인력과 장기간 공사기간 소요</a:t>
                      </a:r>
                      <a:endParaRPr lang="en-US" altLang="ko-KR" sz="1100" dirty="0">
                        <a:solidFill>
                          <a:schemeClr val="tx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  <a:p>
                      <a:pPr marL="171450" indent="-171450" latinLnBrk="1">
                        <a:lnSpc>
                          <a:spcPct val="120000"/>
                        </a:lnSpc>
                        <a:buFont typeface="Wingdings" panose="05000000000000000000" pitchFamily="2" charset="2"/>
                        <a:buChar char="ü"/>
                      </a:pPr>
                      <a:r>
                        <a:rPr lang="ko-KR" altLang="en-US" sz="1100" dirty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현장 여건에 따른 공사기간 지연 사례가 빈번함</a:t>
                      </a:r>
                      <a:endParaRPr lang="en-US" altLang="ko-KR" sz="1100" dirty="0">
                        <a:solidFill>
                          <a:schemeClr val="tx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  <a:p>
                      <a:pPr marL="171450" indent="-171450" latinLnBrk="1">
                        <a:lnSpc>
                          <a:spcPct val="120000"/>
                        </a:lnSpc>
                        <a:buFont typeface="Wingdings" panose="05000000000000000000" pitchFamily="2" charset="2"/>
                        <a:buChar char="ü"/>
                      </a:pPr>
                      <a:r>
                        <a:rPr lang="ko-KR" altLang="en-US" sz="1100" dirty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양생 조건에 따라 구조물 품질 저하 우려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0837337"/>
                  </a:ext>
                </a:extLst>
              </a:tr>
              <a:tr h="203737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시공성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indent="-171450" latinLnBrk="1">
                        <a:lnSpc>
                          <a:spcPct val="120000"/>
                        </a:lnSpc>
                        <a:buFont typeface="Wingdings" panose="05000000000000000000" pitchFamily="2" charset="2"/>
                        <a:buChar char="ü"/>
                      </a:pPr>
                      <a:r>
                        <a:rPr lang="ko-KR" altLang="en-US" sz="1100" dirty="0" err="1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기초파일과</a:t>
                      </a:r>
                      <a:r>
                        <a:rPr lang="ko-KR" altLang="en-US" sz="1100" dirty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 </a:t>
                      </a:r>
                      <a:r>
                        <a:rPr lang="ko-KR" altLang="en-US" sz="1100" dirty="0" err="1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코핑</a:t>
                      </a:r>
                      <a:r>
                        <a:rPr lang="ko-KR" altLang="en-US" sz="1100" dirty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 부재의 </a:t>
                      </a:r>
                      <a:r>
                        <a:rPr lang="ko-KR" altLang="en-US" sz="1100" dirty="0" err="1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연결방법</a:t>
                      </a:r>
                      <a:r>
                        <a:rPr lang="ko-KR" altLang="en-US" sz="1100" dirty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 개선으로 </a:t>
                      </a:r>
                      <a:r>
                        <a:rPr lang="ko-KR" altLang="en-US" sz="1100" dirty="0" err="1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기초파일에</a:t>
                      </a:r>
                      <a:r>
                        <a:rPr lang="ko-KR" altLang="en-US" sz="1100" dirty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 별도의 </a:t>
                      </a:r>
                      <a:r>
                        <a:rPr lang="ko-KR" altLang="en-US" sz="1100" dirty="0" err="1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코핑</a:t>
                      </a:r>
                      <a:r>
                        <a:rPr lang="ko-KR" altLang="en-US" sz="1100" dirty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 </a:t>
                      </a:r>
                      <a:r>
                        <a:rPr lang="ko-KR" altLang="en-US" sz="1100" dirty="0" err="1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지지부재</a:t>
                      </a:r>
                      <a:r>
                        <a:rPr lang="ko-KR" altLang="en-US" sz="1100" dirty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 불필요</a:t>
                      </a:r>
                      <a:endParaRPr lang="en-US" altLang="ko-KR" sz="1100" dirty="0">
                        <a:solidFill>
                          <a:schemeClr val="tx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  <a:p>
                      <a:pPr marL="171450" indent="-171450" latinLnBrk="1">
                        <a:lnSpc>
                          <a:spcPct val="120000"/>
                        </a:lnSpc>
                        <a:buFont typeface="Wingdings" panose="05000000000000000000" pitchFamily="2" charset="2"/>
                        <a:buChar char="ü"/>
                      </a:pPr>
                      <a:r>
                        <a:rPr lang="ko-KR" altLang="en-US" sz="1100" dirty="0" err="1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코핑과</a:t>
                      </a:r>
                      <a:r>
                        <a:rPr lang="ko-KR" altLang="en-US" sz="1100" dirty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 </a:t>
                      </a:r>
                      <a:r>
                        <a:rPr lang="ko-KR" altLang="en-US" sz="1100" dirty="0" err="1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거더</a:t>
                      </a:r>
                      <a:r>
                        <a:rPr lang="ko-KR" altLang="en-US" sz="1100" dirty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 연결을 고장력볼트에 의한 기계식 이음으로 대체하여 복잡한 철근 배근 작업 최소화</a:t>
                      </a:r>
                      <a:endParaRPr lang="en-US" altLang="ko-KR" sz="1100" dirty="0">
                        <a:solidFill>
                          <a:schemeClr val="tx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  <a:p>
                      <a:pPr marL="171450" indent="-171450" latinLnBrk="1">
                        <a:lnSpc>
                          <a:spcPct val="120000"/>
                        </a:lnSpc>
                        <a:buFont typeface="Wingdings" panose="05000000000000000000" pitchFamily="2" charset="2"/>
                        <a:buChar char="ü"/>
                      </a:pPr>
                      <a:r>
                        <a:rPr lang="ko-KR" altLang="en-US" sz="1100" dirty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현장 </a:t>
                      </a:r>
                      <a:r>
                        <a:rPr lang="ko-KR" altLang="en-US" sz="1100" dirty="0" err="1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기초파일</a:t>
                      </a:r>
                      <a:r>
                        <a:rPr lang="ko-KR" altLang="en-US" sz="1100" dirty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 시공과 </a:t>
                      </a:r>
                      <a:r>
                        <a:rPr lang="ko-KR" altLang="en-US" sz="1100" dirty="0" err="1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프리캐스트</a:t>
                      </a:r>
                      <a:r>
                        <a:rPr lang="ko-KR" altLang="en-US" sz="1100" dirty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 부재 제작 동시 진행으로 공사기간 대폭 단축 가능</a:t>
                      </a:r>
                      <a:endParaRPr lang="en-US" altLang="ko-KR" sz="1100" dirty="0">
                        <a:solidFill>
                          <a:schemeClr val="tx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 latinLnBrk="1">
                        <a:lnSpc>
                          <a:spcPct val="120000"/>
                        </a:lnSpc>
                        <a:buFont typeface="Wingdings" panose="05000000000000000000" pitchFamily="2" charset="2"/>
                        <a:buChar char="ü"/>
                      </a:pPr>
                      <a:r>
                        <a:rPr lang="ko-KR" altLang="en-US" sz="1100" dirty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단순한 공정과는 달리 필수 제반 설비와 부수적인 </a:t>
                      </a:r>
                      <a:r>
                        <a:rPr lang="ko-KR" altLang="en-US" sz="1100" dirty="0" err="1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현장작업이</a:t>
                      </a:r>
                      <a:r>
                        <a:rPr lang="ko-KR" altLang="en-US" sz="1100" dirty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 과다함</a:t>
                      </a:r>
                      <a:endParaRPr lang="en-US" altLang="ko-KR" sz="1100" dirty="0">
                        <a:solidFill>
                          <a:schemeClr val="tx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  <a:p>
                      <a:pPr marL="171450" marR="0" indent="-171450" algn="l" defTabSz="6858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ko-KR" altLang="en-US" sz="1100" dirty="0" err="1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고소작업</a:t>
                      </a:r>
                      <a:r>
                        <a:rPr lang="ko-KR" altLang="en-US" sz="1100" dirty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 지속에 의한 안전사고 발생 우려가 높음</a:t>
                      </a:r>
                      <a:endParaRPr lang="en-US" altLang="ko-KR" sz="1100" dirty="0">
                        <a:solidFill>
                          <a:schemeClr val="tx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  <a:p>
                      <a:pPr marL="171450" indent="-171450" latinLnBrk="1">
                        <a:lnSpc>
                          <a:spcPct val="120000"/>
                        </a:lnSpc>
                        <a:buFont typeface="Wingdings" panose="05000000000000000000" pitchFamily="2" charset="2"/>
                        <a:buChar char="ü"/>
                      </a:pPr>
                      <a:r>
                        <a:rPr lang="ko-KR" altLang="en-US" sz="1100" dirty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거푸집 </a:t>
                      </a:r>
                      <a:r>
                        <a:rPr lang="ko-KR" altLang="en-US" sz="1100" dirty="0" err="1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지지용</a:t>
                      </a:r>
                      <a:r>
                        <a:rPr lang="ko-KR" altLang="en-US" sz="1100" dirty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 </a:t>
                      </a:r>
                      <a:r>
                        <a:rPr lang="ko-KR" altLang="en-US" sz="1100" dirty="0" err="1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철구조</a:t>
                      </a:r>
                      <a:r>
                        <a:rPr lang="ko-KR" altLang="en-US" sz="1100" dirty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 </a:t>
                      </a:r>
                      <a:r>
                        <a:rPr lang="ko-KR" altLang="en-US" sz="1100" dirty="0" err="1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현장시공이</a:t>
                      </a:r>
                      <a:r>
                        <a:rPr lang="ko-KR" altLang="en-US" sz="1100" dirty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 많고 용접 조립에 의한 가설 구조물의 설치 해체가 어려움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47818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188594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140711" y="225469"/>
            <a:ext cx="26452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i="1" spc="-100" dirty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C</a:t>
            </a:r>
            <a:r>
              <a:rPr lang="en-US" altLang="ko-KR" sz="1400" i="1" spc="-100" dirty="0">
                <a:latin typeface="HY견고딕" panose="02030600000101010101" pitchFamily="18" charset="-127"/>
                <a:ea typeface="HY견고딕" panose="02030600000101010101" pitchFamily="18" charset="-127"/>
              </a:rPr>
              <a:t>ap </a:t>
            </a:r>
            <a:r>
              <a:rPr lang="en-US" altLang="ko-KR" sz="1400" i="1" spc="-100" dirty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T</a:t>
            </a:r>
            <a:r>
              <a:rPr lang="en-US" altLang="ko-KR" sz="1400" i="1" spc="-100" dirty="0">
                <a:latin typeface="HY견고딕" panose="02030600000101010101" pitchFamily="18" charset="-127"/>
                <a:ea typeface="HY견고딕" panose="02030600000101010101" pitchFamily="18" charset="-127"/>
              </a:rPr>
              <a:t>ype </a:t>
            </a:r>
            <a:r>
              <a:rPr lang="en-US" altLang="ko-KR" sz="1400" i="1" spc="-100" dirty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C</a:t>
            </a:r>
            <a:r>
              <a:rPr lang="en-US" altLang="ko-KR" sz="1400" i="1" spc="-100" dirty="0">
                <a:latin typeface="HY견고딕" panose="02030600000101010101" pitchFamily="18" charset="-127"/>
                <a:ea typeface="HY견고딕" panose="02030600000101010101" pitchFamily="18" charset="-127"/>
              </a:rPr>
              <a:t>oping Pier Bridge</a:t>
            </a:r>
            <a:endParaRPr lang="ko-KR" altLang="en-US" sz="1400" i="1" spc="-1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6820" y="423365"/>
            <a:ext cx="4104000" cy="0"/>
          </a:xfrm>
          <a:prstGeom prst="line">
            <a:avLst/>
          </a:prstGeom>
          <a:ln w="127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순서도: 데이터 6"/>
          <p:cNvSpPr/>
          <p:nvPr/>
        </p:nvSpPr>
        <p:spPr>
          <a:xfrm>
            <a:off x="275572" y="889347"/>
            <a:ext cx="2304000" cy="396000"/>
          </a:xfrm>
          <a:prstGeom prst="flowChartInputOutput">
            <a:avLst/>
          </a:prstGeom>
          <a:solidFill>
            <a:srgbClr val="C00000">
              <a:alpha val="70000"/>
            </a:srgbClr>
          </a:solidFill>
          <a:effectLst>
            <a:outerShdw blurRad="50800" dist="38100" dir="8100000" sx="103000" sy="103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b="1" dirty="0">
                <a:latin typeface="HY견고딕" panose="02030600000101010101" pitchFamily="18" charset="-127"/>
                <a:ea typeface="HY견고딕" panose="02030600000101010101" pitchFamily="18" charset="-127"/>
              </a:rPr>
              <a:t>활용 분야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99629" y="8810159"/>
            <a:ext cx="13805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선박 접안 시설</a:t>
            </a:r>
            <a:endParaRPr lang="ko-KR" altLang="en-US" sz="1400" dirty="0">
              <a:solidFill>
                <a:srgbClr val="0070C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pic>
        <p:nvPicPr>
          <p:cNvPr id="9" name="그림 8"/>
          <p:cNvPicPr preferRelativeResize="0"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31" r="17666"/>
          <a:stretch/>
        </p:blipFill>
        <p:spPr>
          <a:xfrm>
            <a:off x="3539350" y="6958985"/>
            <a:ext cx="3060000" cy="1800000"/>
          </a:xfrm>
          <a:prstGeom prst="rect">
            <a:avLst/>
          </a:prstGeom>
          <a:ln w="12700">
            <a:solidFill>
              <a:schemeClr val="accent1">
                <a:shade val="50000"/>
              </a:schemeClr>
            </a:solidFill>
          </a:ln>
        </p:spPr>
      </p:pic>
      <p:pic>
        <p:nvPicPr>
          <p:cNvPr id="10" name="그림 9"/>
          <p:cNvPicPr preferRelativeResize="0">
            <a:picLocks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0" t="9533" r="7318"/>
          <a:stretch/>
        </p:blipFill>
        <p:spPr>
          <a:xfrm>
            <a:off x="275572" y="6958985"/>
            <a:ext cx="3060000" cy="1800000"/>
          </a:xfrm>
          <a:prstGeom prst="rect">
            <a:avLst/>
          </a:prstGeom>
          <a:ln w="12700">
            <a:solidFill>
              <a:schemeClr val="accent1">
                <a:shade val="50000"/>
              </a:schemeClr>
            </a:solidFill>
          </a:ln>
        </p:spPr>
      </p:pic>
      <p:pic>
        <p:nvPicPr>
          <p:cNvPr id="12" name="그림 11"/>
          <p:cNvPicPr preferRelativeResize="0">
            <a:picLocks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629"/>
          <a:stretch/>
        </p:blipFill>
        <p:spPr>
          <a:xfrm>
            <a:off x="3539350" y="4239229"/>
            <a:ext cx="3060000" cy="1800000"/>
          </a:xfrm>
          <a:prstGeom prst="rect">
            <a:avLst/>
          </a:prstGeom>
          <a:ln w="12700">
            <a:solidFill>
              <a:schemeClr val="accent1">
                <a:shade val="50000"/>
              </a:schemeClr>
            </a:solidFill>
          </a:ln>
        </p:spPr>
      </p:pic>
      <p:pic>
        <p:nvPicPr>
          <p:cNvPr id="13" name="그림 12"/>
          <p:cNvPicPr preferRelativeResize="0">
            <a:picLocks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492"/>
          <a:stretch/>
        </p:blipFill>
        <p:spPr>
          <a:xfrm>
            <a:off x="282524" y="4239229"/>
            <a:ext cx="3060000" cy="1800000"/>
          </a:xfrm>
          <a:prstGeom prst="rect">
            <a:avLst/>
          </a:prstGeom>
          <a:ln w="12700">
            <a:solidFill>
              <a:schemeClr val="accent1">
                <a:shade val="50000"/>
              </a:schemeClr>
            </a:solidFill>
          </a:ln>
        </p:spPr>
      </p:pic>
      <p:sp>
        <p:nvSpPr>
          <p:cNvPr id="14" name="TextBox 13"/>
          <p:cNvSpPr txBox="1"/>
          <p:nvPr/>
        </p:nvSpPr>
        <p:spPr>
          <a:xfrm>
            <a:off x="5162661" y="6092037"/>
            <a:ext cx="15600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dirty="0" err="1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보도교</a:t>
            </a:r>
            <a:r>
              <a:rPr lang="ko-KR" altLang="en-US" sz="1400" dirty="0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및 산책로</a:t>
            </a:r>
          </a:p>
        </p:txBody>
      </p:sp>
      <p:pic>
        <p:nvPicPr>
          <p:cNvPr id="15" name="그림 14"/>
          <p:cNvPicPr preferRelativeResize="0">
            <a:picLocks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63" r="9874"/>
          <a:stretch/>
        </p:blipFill>
        <p:spPr>
          <a:xfrm>
            <a:off x="275572" y="1652344"/>
            <a:ext cx="3060000" cy="1800000"/>
          </a:xfrm>
          <a:prstGeom prst="rect">
            <a:avLst/>
          </a:prstGeom>
          <a:ln w="12700">
            <a:solidFill>
              <a:schemeClr val="accent1">
                <a:shade val="50000"/>
              </a:schemeClr>
            </a:solidFill>
          </a:ln>
        </p:spPr>
      </p:pic>
      <p:pic>
        <p:nvPicPr>
          <p:cNvPr id="16" name="그림 15"/>
          <p:cNvPicPr preferRelativeResize="0">
            <a:picLocks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44" r="3967"/>
          <a:stretch/>
        </p:blipFill>
        <p:spPr>
          <a:xfrm>
            <a:off x="3539350" y="1623393"/>
            <a:ext cx="3060000" cy="1800000"/>
          </a:xfrm>
          <a:prstGeom prst="rect">
            <a:avLst/>
          </a:prstGeom>
          <a:ln w="12700">
            <a:solidFill>
              <a:schemeClr val="accent1">
                <a:shade val="50000"/>
              </a:schemeClr>
            </a:solidFill>
          </a:ln>
        </p:spPr>
      </p:pic>
      <p:sp>
        <p:nvSpPr>
          <p:cNvPr id="17" name="TextBox 16"/>
          <p:cNvSpPr txBox="1"/>
          <p:nvPr/>
        </p:nvSpPr>
        <p:spPr>
          <a:xfrm>
            <a:off x="4990970" y="3478090"/>
            <a:ext cx="17395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전망대 및 휴게시설</a:t>
            </a:r>
            <a:endParaRPr lang="ko-KR" altLang="en-US" sz="1400" dirty="0">
              <a:solidFill>
                <a:srgbClr val="0070C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406801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22046" y="749184"/>
            <a:ext cx="498405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400" i="1" spc="-100" dirty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C</a:t>
            </a:r>
            <a:r>
              <a:rPr lang="en-US" altLang="ko-KR" sz="3400" i="1" spc="-100" dirty="0">
                <a:latin typeface="HY견고딕" panose="02030600000101010101" pitchFamily="18" charset="-127"/>
                <a:ea typeface="HY견고딕" panose="02030600000101010101" pitchFamily="18" charset="-127"/>
              </a:rPr>
              <a:t>ap </a:t>
            </a:r>
            <a:r>
              <a:rPr lang="en-US" altLang="ko-KR" sz="3400" i="1" spc="-100" dirty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T</a:t>
            </a:r>
            <a:r>
              <a:rPr lang="en-US" altLang="ko-KR" sz="3400" i="1" spc="-100" dirty="0">
                <a:latin typeface="HY견고딕" panose="02030600000101010101" pitchFamily="18" charset="-127"/>
                <a:ea typeface="HY견고딕" panose="02030600000101010101" pitchFamily="18" charset="-127"/>
              </a:rPr>
              <a:t>ype </a:t>
            </a:r>
            <a:r>
              <a:rPr lang="en-US" altLang="ko-KR" sz="3400" i="1" spc="-100" dirty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C</a:t>
            </a:r>
            <a:r>
              <a:rPr lang="en-US" altLang="ko-KR" sz="3400" i="1" spc="-100" dirty="0">
                <a:latin typeface="HY견고딕" panose="02030600000101010101" pitchFamily="18" charset="-127"/>
                <a:ea typeface="HY견고딕" panose="02030600000101010101" pitchFamily="18" charset="-127"/>
              </a:rPr>
              <a:t>oping </a:t>
            </a:r>
            <a:r>
              <a:rPr lang="ko-KR" altLang="en-US" sz="3400" i="1" spc="-100" dirty="0">
                <a:latin typeface="HY견고딕" panose="02030600000101010101" pitchFamily="18" charset="-127"/>
                <a:ea typeface="HY견고딕" panose="02030600000101010101" pitchFamily="18" charset="-127"/>
              </a:rPr>
              <a:t>잔교</a:t>
            </a:r>
          </a:p>
        </p:txBody>
      </p:sp>
      <p:sp>
        <p:nvSpPr>
          <p:cNvPr id="3" name="직사각형 2"/>
          <p:cNvSpPr/>
          <p:nvPr/>
        </p:nvSpPr>
        <p:spPr>
          <a:xfrm>
            <a:off x="312516" y="8495813"/>
            <a:ext cx="2256560" cy="965041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err="1">
                <a:solidFill>
                  <a:srgbClr val="FF0000"/>
                </a:solidFill>
                <a:latin typeface="+mn-ea"/>
              </a:rPr>
              <a:t>콘스닥</a:t>
            </a:r>
            <a:r>
              <a:rPr lang="en-US" altLang="ko-KR" sz="1400" dirty="0">
                <a:solidFill>
                  <a:srgbClr val="FF0000"/>
                </a:solidFill>
                <a:latin typeface="+mn-ea"/>
              </a:rPr>
              <a:t> </a:t>
            </a:r>
            <a:r>
              <a:rPr lang="ko-KR" altLang="en-US" sz="1400" dirty="0">
                <a:solidFill>
                  <a:srgbClr val="FF0000"/>
                </a:solidFill>
                <a:latin typeface="+mn-ea"/>
              </a:rPr>
              <a:t>회사</a:t>
            </a:r>
            <a:r>
              <a:rPr lang="en-US" altLang="ko-KR" sz="1400" dirty="0">
                <a:solidFill>
                  <a:srgbClr val="FF0000"/>
                </a:solidFill>
                <a:latin typeface="+mn-ea"/>
              </a:rPr>
              <a:t> </a:t>
            </a:r>
            <a:r>
              <a:rPr lang="ko-KR" altLang="en-US" sz="1400" dirty="0">
                <a:solidFill>
                  <a:srgbClr val="FF0000"/>
                </a:solidFill>
                <a:latin typeface="+mn-ea"/>
              </a:rPr>
              <a:t>정보</a:t>
            </a:r>
          </a:p>
        </p:txBody>
      </p:sp>
      <p:sp>
        <p:nvSpPr>
          <p:cNvPr id="4" name="직사각형 3"/>
          <p:cNvSpPr/>
          <p:nvPr/>
        </p:nvSpPr>
        <p:spPr>
          <a:xfrm>
            <a:off x="4303587" y="8497901"/>
            <a:ext cx="2256560" cy="965041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err="1">
                <a:solidFill>
                  <a:srgbClr val="FF0000"/>
                </a:solidFill>
                <a:latin typeface="+mn-ea"/>
              </a:rPr>
              <a:t>리빌텍</a:t>
            </a:r>
            <a:r>
              <a:rPr lang="en-US" altLang="ko-KR" sz="1400" dirty="0">
                <a:solidFill>
                  <a:srgbClr val="FF0000"/>
                </a:solidFill>
                <a:latin typeface="+mn-ea"/>
              </a:rPr>
              <a:t> </a:t>
            </a:r>
            <a:r>
              <a:rPr lang="ko-KR" altLang="en-US" sz="1400" dirty="0">
                <a:solidFill>
                  <a:srgbClr val="FF0000"/>
                </a:solidFill>
                <a:latin typeface="+mn-ea"/>
              </a:rPr>
              <a:t>회사 정보</a:t>
            </a:r>
          </a:p>
        </p:txBody>
      </p:sp>
    </p:spTree>
    <p:extLst>
      <p:ext uri="{BB962C8B-B14F-4D97-AF65-F5344CB8AC3E}">
        <p14:creationId xmlns:p14="http://schemas.microsoft.com/office/powerpoint/2010/main" val="28538904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 테마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Office 테마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Office 테마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588</TotalTime>
  <Words>438</Words>
  <Application>Microsoft Office PowerPoint</Application>
  <PresentationFormat>A4 용지(210x297mm)</PresentationFormat>
  <Paragraphs>92</Paragraphs>
  <Slides>8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8</vt:i4>
      </vt:variant>
    </vt:vector>
  </HeadingPairs>
  <TitlesOfParts>
    <vt:vector size="15" baseType="lpstr">
      <vt:lpstr>HY견고딕</vt:lpstr>
      <vt:lpstr>맑은 고딕</vt:lpstr>
      <vt:lpstr>Arial</vt:lpstr>
      <vt:lpstr>Calibri</vt:lpstr>
      <vt:lpstr>Calibri Light</vt:lpstr>
      <vt:lpstr>Wingdings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ksi324@hanmail.net</dc:creator>
  <cp:lastModifiedBy>차 용식</cp:lastModifiedBy>
  <cp:revision>32</cp:revision>
  <cp:lastPrinted>2020-05-15T06:04:47Z</cp:lastPrinted>
  <dcterms:created xsi:type="dcterms:W3CDTF">2020-05-14T00:29:17Z</dcterms:created>
  <dcterms:modified xsi:type="dcterms:W3CDTF">2020-05-15T06:46:45Z</dcterms:modified>
</cp:coreProperties>
</file>