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5" r:id="rId3"/>
    <p:sldId id="263" r:id="rId4"/>
    <p:sldId id="262" r:id="rId5"/>
  </p:sldIdLst>
  <p:sldSz cx="7777163" cy="10909300"/>
  <p:notesSz cx="7318375" cy="10450513"/>
  <p:defaultTextStyle>
    <a:defPPr>
      <a:defRPr lang="ko-KR"/>
    </a:defPPr>
    <a:lvl1pPr marL="0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60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921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381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842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302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762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224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684" algn="l" defTabSz="1018921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296"/>
    <a:srgbClr val="006A9A"/>
    <a:srgbClr val="00939A"/>
    <a:srgbClr val="EB520F"/>
    <a:srgbClr val="208AC8"/>
    <a:srgbClr val="274B65"/>
    <a:srgbClr val="93C192"/>
    <a:srgbClr val="E1E5E6"/>
    <a:srgbClr val="ECEFF0"/>
    <a:srgbClr val="DDD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240" autoAdjust="0"/>
  </p:normalViewPr>
  <p:slideViewPr>
    <p:cSldViewPr>
      <p:cViewPr varScale="1">
        <p:scale>
          <a:sx n="70" d="100"/>
          <a:sy n="70" d="100"/>
        </p:scale>
        <p:origin x="-1998" y="-102"/>
      </p:cViewPr>
      <p:guideLst>
        <p:guide orient="horz" pos="2982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3171295" cy="522526"/>
          </a:xfrm>
          <a:prstGeom prst="rect">
            <a:avLst/>
          </a:prstGeom>
        </p:spPr>
        <p:txBody>
          <a:bodyPr vert="horz" lIns="97080" tIns="48540" rIns="97080" bIns="48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145395" y="8"/>
            <a:ext cx="3171295" cy="522526"/>
          </a:xfrm>
          <a:prstGeom prst="rect">
            <a:avLst/>
          </a:prstGeom>
        </p:spPr>
        <p:txBody>
          <a:bodyPr vert="horz" lIns="97080" tIns="48540" rIns="97080" bIns="48540" rtlCol="0"/>
          <a:lstStyle>
            <a:lvl1pPr algn="r">
              <a:defRPr sz="1200"/>
            </a:lvl1pPr>
          </a:lstStyle>
          <a:p>
            <a:fld id="{3213942B-5196-453F-8755-AE471CB78B41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6" y="9926182"/>
            <a:ext cx="3171295" cy="522526"/>
          </a:xfrm>
          <a:prstGeom prst="rect">
            <a:avLst/>
          </a:prstGeom>
        </p:spPr>
        <p:txBody>
          <a:bodyPr vert="horz" lIns="97080" tIns="48540" rIns="97080" bIns="4854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145395" y="9926182"/>
            <a:ext cx="3171295" cy="522526"/>
          </a:xfrm>
          <a:prstGeom prst="rect">
            <a:avLst/>
          </a:prstGeom>
        </p:spPr>
        <p:txBody>
          <a:bodyPr vert="horz" lIns="97080" tIns="48540" rIns="97080" bIns="48540" rtlCol="0" anchor="b"/>
          <a:lstStyle>
            <a:lvl1pPr algn="r">
              <a:defRPr sz="1200"/>
            </a:lvl1pPr>
          </a:lstStyle>
          <a:p>
            <a:fld id="{D27D260E-E4AD-4B85-94EB-E1E945243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68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2094" cy="523111"/>
          </a:xfrm>
          <a:prstGeom prst="rect">
            <a:avLst/>
          </a:prstGeom>
        </p:spPr>
        <p:txBody>
          <a:bodyPr vert="horz" lIns="97088" tIns="48544" rIns="97088" bIns="4854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4580" y="0"/>
            <a:ext cx="3172094" cy="523111"/>
          </a:xfrm>
          <a:prstGeom prst="rect">
            <a:avLst/>
          </a:prstGeom>
        </p:spPr>
        <p:txBody>
          <a:bodyPr vert="horz" lIns="97088" tIns="48544" rIns="97088" bIns="48544" rtlCol="0"/>
          <a:lstStyle>
            <a:lvl1pPr algn="r">
              <a:defRPr sz="1200"/>
            </a:lvl1pPr>
          </a:lstStyle>
          <a:p>
            <a:fld id="{B60F5B1D-71B0-4707-A23A-659A00FD6010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784225"/>
            <a:ext cx="2794000" cy="391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88" tIns="48544" rIns="97088" bIns="4854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03" y="4963705"/>
            <a:ext cx="5855383" cy="4702981"/>
          </a:xfrm>
          <a:prstGeom prst="rect">
            <a:avLst/>
          </a:prstGeom>
        </p:spPr>
        <p:txBody>
          <a:bodyPr vert="horz" lIns="97088" tIns="48544" rIns="97088" bIns="4854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925738"/>
            <a:ext cx="3172094" cy="523110"/>
          </a:xfrm>
          <a:prstGeom prst="rect">
            <a:avLst/>
          </a:prstGeom>
        </p:spPr>
        <p:txBody>
          <a:bodyPr vert="horz" lIns="97088" tIns="48544" rIns="97088" bIns="4854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4580" y="9925738"/>
            <a:ext cx="3172094" cy="523110"/>
          </a:xfrm>
          <a:prstGeom prst="rect">
            <a:avLst/>
          </a:prstGeom>
        </p:spPr>
        <p:txBody>
          <a:bodyPr vert="horz" lIns="97088" tIns="48544" rIns="97088" bIns="48544" rtlCol="0" anchor="b"/>
          <a:lstStyle>
            <a:lvl1pPr algn="r">
              <a:defRPr sz="1200"/>
            </a:lvl1pPr>
          </a:lstStyle>
          <a:p>
            <a:fld id="{2B23D85D-8713-40BB-8345-58078C502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25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60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921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381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842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302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762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6224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684" algn="l" defTabSz="1018921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3288" y="3388957"/>
            <a:ext cx="6610589" cy="233842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66575" y="6181939"/>
            <a:ext cx="5444014" cy="27879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83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4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228832" y="583346"/>
            <a:ext cx="1312397" cy="1240932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91647" y="583346"/>
            <a:ext cx="3807570" cy="124093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03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0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4343" y="7010236"/>
            <a:ext cx="6610589" cy="216670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4343" y="4623829"/>
            <a:ext cx="6610589" cy="238640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94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283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37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47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567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66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75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26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91645" y="3394005"/>
            <a:ext cx="2559983" cy="95986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981248" y="3394005"/>
            <a:ext cx="2559983" cy="95986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3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859" y="436880"/>
            <a:ext cx="6999447" cy="1818216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8861" y="2441968"/>
            <a:ext cx="3436264" cy="10176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60" indent="0">
              <a:buNone/>
              <a:defRPr sz="2300" b="1"/>
            </a:lvl2pPr>
            <a:lvl3pPr marL="1018921" indent="0">
              <a:buNone/>
              <a:defRPr sz="2000" b="1"/>
            </a:lvl3pPr>
            <a:lvl4pPr marL="1528381" indent="0">
              <a:buNone/>
              <a:defRPr sz="1700" b="1"/>
            </a:lvl4pPr>
            <a:lvl5pPr marL="2037842" indent="0">
              <a:buNone/>
              <a:defRPr sz="1700" b="1"/>
            </a:lvl5pPr>
            <a:lvl6pPr marL="2547302" indent="0">
              <a:buNone/>
              <a:defRPr sz="1700" b="1"/>
            </a:lvl6pPr>
            <a:lvl7pPr marL="3056762" indent="0">
              <a:buNone/>
              <a:defRPr sz="1700" b="1"/>
            </a:lvl7pPr>
            <a:lvl8pPr marL="3566224" indent="0">
              <a:buNone/>
              <a:defRPr sz="1700" b="1"/>
            </a:lvl8pPr>
            <a:lvl9pPr marL="4075684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8861" y="3459662"/>
            <a:ext cx="3436264" cy="628547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50695" y="2441968"/>
            <a:ext cx="3437614" cy="10176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60" indent="0">
              <a:buNone/>
              <a:defRPr sz="2300" b="1"/>
            </a:lvl2pPr>
            <a:lvl3pPr marL="1018921" indent="0">
              <a:buNone/>
              <a:defRPr sz="2000" b="1"/>
            </a:lvl3pPr>
            <a:lvl4pPr marL="1528381" indent="0">
              <a:buNone/>
              <a:defRPr sz="1700" b="1"/>
            </a:lvl4pPr>
            <a:lvl5pPr marL="2037842" indent="0">
              <a:buNone/>
              <a:defRPr sz="1700" b="1"/>
            </a:lvl5pPr>
            <a:lvl6pPr marL="2547302" indent="0">
              <a:buNone/>
              <a:defRPr sz="1700" b="1"/>
            </a:lvl6pPr>
            <a:lvl7pPr marL="3056762" indent="0">
              <a:buNone/>
              <a:defRPr sz="1700" b="1"/>
            </a:lvl7pPr>
            <a:lvl8pPr marL="3566224" indent="0">
              <a:buNone/>
              <a:defRPr sz="1700" b="1"/>
            </a:lvl8pPr>
            <a:lvl9pPr marL="4075684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50695" y="3459662"/>
            <a:ext cx="3437614" cy="628547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03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67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81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860" y="434353"/>
            <a:ext cx="2558634" cy="1848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0658" y="434354"/>
            <a:ext cx="4347651" cy="931078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8860" y="2282873"/>
            <a:ext cx="2558634" cy="7462266"/>
          </a:xfrm>
        </p:spPr>
        <p:txBody>
          <a:bodyPr/>
          <a:lstStyle>
            <a:lvl1pPr marL="0" indent="0">
              <a:buNone/>
              <a:defRPr sz="1500"/>
            </a:lvl1pPr>
            <a:lvl2pPr marL="509460" indent="0">
              <a:buNone/>
              <a:defRPr sz="1300"/>
            </a:lvl2pPr>
            <a:lvl3pPr marL="1018921" indent="0">
              <a:buNone/>
              <a:defRPr sz="1100"/>
            </a:lvl3pPr>
            <a:lvl4pPr marL="1528381" indent="0">
              <a:buNone/>
              <a:defRPr sz="1000"/>
            </a:lvl4pPr>
            <a:lvl5pPr marL="2037842" indent="0">
              <a:buNone/>
              <a:defRPr sz="1000"/>
            </a:lvl5pPr>
            <a:lvl6pPr marL="2547302" indent="0">
              <a:buNone/>
              <a:defRPr sz="1000"/>
            </a:lvl6pPr>
            <a:lvl7pPr marL="3056762" indent="0">
              <a:buNone/>
              <a:defRPr sz="1000"/>
            </a:lvl7pPr>
            <a:lvl8pPr marL="3566224" indent="0">
              <a:buNone/>
              <a:defRPr sz="1000"/>
            </a:lvl8pPr>
            <a:lvl9pPr marL="407568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65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378" y="7636511"/>
            <a:ext cx="4666298" cy="9015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24378" y="974766"/>
            <a:ext cx="4666298" cy="6545580"/>
          </a:xfrm>
        </p:spPr>
        <p:txBody>
          <a:bodyPr/>
          <a:lstStyle>
            <a:lvl1pPr marL="0" indent="0">
              <a:buNone/>
              <a:defRPr sz="3600"/>
            </a:lvl1pPr>
            <a:lvl2pPr marL="509460" indent="0">
              <a:buNone/>
              <a:defRPr sz="3100"/>
            </a:lvl2pPr>
            <a:lvl3pPr marL="1018921" indent="0">
              <a:buNone/>
              <a:defRPr sz="2700"/>
            </a:lvl3pPr>
            <a:lvl4pPr marL="1528381" indent="0">
              <a:buNone/>
              <a:defRPr sz="2300"/>
            </a:lvl4pPr>
            <a:lvl5pPr marL="2037842" indent="0">
              <a:buNone/>
              <a:defRPr sz="2300"/>
            </a:lvl5pPr>
            <a:lvl6pPr marL="2547302" indent="0">
              <a:buNone/>
              <a:defRPr sz="2300"/>
            </a:lvl6pPr>
            <a:lvl7pPr marL="3056762" indent="0">
              <a:buNone/>
              <a:defRPr sz="2300"/>
            </a:lvl7pPr>
            <a:lvl8pPr marL="3566224" indent="0">
              <a:buNone/>
              <a:defRPr sz="2300"/>
            </a:lvl8pPr>
            <a:lvl9pPr marL="407568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4378" y="8538045"/>
            <a:ext cx="4666298" cy="1280326"/>
          </a:xfrm>
        </p:spPr>
        <p:txBody>
          <a:bodyPr/>
          <a:lstStyle>
            <a:lvl1pPr marL="0" indent="0">
              <a:buNone/>
              <a:defRPr sz="1500"/>
            </a:lvl1pPr>
            <a:lvl2pPr marL="509460" indent="0">
              <a:buNone/>
              <a:defRPr sz="1300"/>
            </a:lvl2pPr>
            <a:lvl3pPr marL="1018921" indent="0">
              <a:buNone/>
              <a:defRPr sz="1100"/>
            </a:lvl3pPr>
            <a:lvl4pPr marL="1528381" indent="0">
              <a:buNone/>
              <a:defRPr sz="1000"/>
            </a:lvl4pPr>
            <a:lvl5pPr marL="2037842" indent="0">
              <a:buNone/>
              <a:defRPr sz="1000"/>
            </a:lvl5pPr>
            <a:lvl6pPr marL="2547302" indent="0">
              <a:buNone/>
              <a:defRPr sz="1000"/>
            </a:lvl6pPr>
            <a:lvl7pPr marL="3056762" indent="0">
              <a:buNone/>
              <a:defRPr sz="1000"/>
            </a:lvl7pPr>
            <a:lvl8pPr marL="3566224" indent="0">
              <a:buNone/>
              <a:defRPr sz="1000"/>
            </a:lvl8pPr>
            <a:lvl9pPr marL="407568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0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88859" y="436880"/>
            <a:ext cx="6999447" cy="1818216"/>
          </a:xfrm>
          <a:prstGeom prst="rect">
            <a:avLst/>
          </a:prstGeom>
        </p:spPr>
        <p:txBody>
          <a:bodyPr vert="horz" lIns="101892" tIns="50947" rIns="101892" bIns="5094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8859" y="2545506"/>
            <a:ext cx="6999447" cy="7199634"/>
          </a:xfrm>
          <a:prstGeom prst="rect">
            <a:avLst/>
          </a:prstGeom>
        </p:spPr>
        <p:txBody>
          <a:bodyPr vert="horz" lIns="101892" tIns="50947" rIns="101892" bIns="5094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88858" y="10111306"/>
            <a:ext cx="1814672" cy="580819"/>
          </a:xfrm>
          <a:prstGeom prst="rect">
            <a:avLst/>
          </a:prstGeom>
        </p:spPr>
        <p:txBody>
          <a:bodyPr vert="horz" lIns="101892" tIns="50947" rIns="101892" bIns="5094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059E-BEE7-4BC6-AF1D-38C9A21A0703}" type="datetimeFigureOut">
              <a:rPr lang="ko-KR" altLang="en-US" smtClean="0"/>
              <a:t>2019-02-22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57198" y="10111306"/>
            <a:ext cx="2462768" cy="580819"/>
          </a:xfrm>
          <a:prstGeom prst="rect">
            <a:avLst/>
          </a:prstGeom>
        </p:spPr>
        <p:txBody>
          <a:bodyPr vert="horz" lIns="101892" tIns="50947" rIns="101892" bIns="5094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73634" y="10111306"/>
            <a:ext cx="1814672" cy="580819"/>
          </a:xfrm>
          <a:prstGeom prst="rect">
            <a:avLst/>
          </a:prstGeom>
        </p:spPr>
        <p:txBody>
          <a:bodyPr vert="horz" lIns="101892" tIns="50947" rIns="101892" bIns="5094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A0F7-0CC4-4B27-BA72-898BCEBD6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2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921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96" indent="-382096" algn="l" defTabSz="1018921" rtl="0" eaLnBrk="1" latinLnBrk="1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873" indent="-318412" algn="l" defTabSz="1018921" rtl="0" eaLnBrk="1" latinLnBrk="1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651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112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572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33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93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53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415" indent="-254731" algn="l" defTabSz="1018921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60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21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81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42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302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62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24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84" algn="l" defTabSz="1018921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0"/>
            <a:ext cx="7777163" cy="1090930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/>
          <a:stretch/>
        </p:blipFill>
        <p:spPr>
          <a:xfrm>
            <a:off x="5544765" y="10228513"/>
            <a:ext cx="1681487" cy="39878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683786" y="9102502"/>
            <a:ext cx="1469864" cy="47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546652" y="8898757"/>
            <a:ext cx="734931" cy="28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630927" y="10023036"/>
            <a:ext cx="334060" cy="11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3517" y="3250795"/>
            <a:ext cx="6792478" cy="5583100"/>
          </a:xfrm>
          <a:custGeom>
            <a:avLst/>
            <a:gdLst>
              <a:gd name="connsiteX0" fmla="*/ 0 w 7899314"/>
              <a:gd name="connsiteY0" fmla="*/ 0 h 5472608"/>
              <a:gd name="connsiteX1" fmla="*/ 7899314 w 7899314"/>
              <a:gd name="connsiteY1" fmla="*/ 0 h 5472608"/>
              <a:gd name="connsiteX2" fmla="*/ 7899314 w 7899314"/>
              <a:gd name="connsiteY2" fmla="*/ 5472608 h 5472608"/>
              <a:gd name="connsiteX3" fmla="*/ 0 w 7899314"/>
              <a:gd name="connsiteY3" fmla="*/ 5472608 h 5472608"/>
              <a:gd name="connsiteX4" fmla="*/ 0 w 7899314"/>
              <a:gd name="connsiteY4" fmla="*/ 0 h 5472608"/>
              <a:gd name="connsiteX0" fmla="*/ 0 w 7899314"/>
              <a:gd name="connsiteY0" fmla="*/ 0 h 5472608"/>
              <a:gd name="connsiteX1" fmla="*/ 6603914 w 7899314"/>
              <a:gd name="connsiteY1" fmla="*/ 0 h 5472608"/>
              <a:gd name="connsiteX2" fmla="*/ 7899314 w 7899314"/>
              <a:gd name="connsiteY2" fmla="*/ 5472608 h 5472608"/>
              <a:gd name="connsiteX3" fmla="*/ 0 w 7899314"/>
              <a:gd name="connsiteY3" fmla="*/ 5472608 h 5472608"/>
              <a:gd name="connsiteX4" fmla="*/ 0 w 7899314"/>
              <a:gd name="connsiteY4" fmla="*/ 0 h 5472608"/>
              <a:gd name="connsiteX0" fmla="*/ 0 w 6603914"/>
              <a:gd name="connsiteY0" fmla="*/ 0 h 5472608"/>
              <a:gd name="connsiteX1" fmla="*/ 6603914 w 6603914"/>
              <a:gd name="connsiteY1" fmla="*/ 0 h 5472608"/>
              <a:gd name="connsiteX2" fmla="*/ 5359314 w 6603914"/>
              <a:gd name="connsiteY2" fmla="*/ 5472608 h 5472608"/>
              <a:gd name="connsiteX3" fmla="*/ 0 w 6603914"/>
              <a:gd name="connsiteY3" fmla="*/ 5472608 h 5472608"/>
              <a:gd name="connsiteX4" fmla="*/ 0 w 6603914"/>
              <a:gd name="connsiteY4" fmla="*/ 0 h 5472608"/>
              <a:gd name="connsiteX0" fmla="*/ 0 w 6603914"/>
              <a:gd name="connsiteY0" fmla="*/ 0 h 5472608"/>
              <a:gd name="connsiteX1" fmla="*/ 6603914 w 6603914"/>
              <a:gd name="connsiteY1" fmla="*/ 0 h 5472608"/>
              <a:gd name="connsiteX2" fmla="*/ 5416464 w 6603914"/>
              <a:gd name="connsiteY2" fmla="*/ 5472608 h 5472608"/>
              <a:gd name="connsiteX3" fmla="*/ 0 w 6603914"/>
              <a:gd name="connsiteY3" fmla="*/ 5472608 h 5472608"/>
              <a:gd name="connsiteX4" fmla="*/ 0 w 6603914"/>
              <a:gd name="connsiteY4" fmla="*/ 0 h 547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3914" h="5472608">
                <a:moveTo>
                  <a:pt x="0" y="0"/>
                </a:moveTo>
                <a:lnTo>
                  <a:pt x="6603914" y="0"/>
                </a:lnTo>
                <a:lnTo>
                  <a:pt x="5416464" y="5472608"/>
                </a:lnTo>
                <a:lnTo>
                  <a:pt x="0" y="547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73" tIns="46787" rIns="93573" bIns="46787"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85377" y="1267326"/>
            <a:ext cx="7537388" cy="1515504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4600" b="1" dirty="0" err="1">
                <a:solidFill>
                  <a:schemeClr val="tx2"/>
                </a:solidFill>
                <a:latin typeface="+mj-ea"/>
                <a:ea typeface="+mj-ea"/>
              </a:rPr>
              <a:t>가온감정평가법인</a:t>
            </a:r>
            <a:r>
              <a:rPr lang="ko-KR" altLang="en-US" sz="4600" b="1" dirty="0">
                <a:solidFill>
                  <a:srgbClr val="274B65"/>
                </a:solidFill>
                <a:latin typeface="+mj-ea"/>
                <a:ea typeface="+mj-ea"/>
              </a:rPr>
              <a:t>  </a:t>
            </a:r>
            <a:endParaRPr lang="en-US" altLang="ko-KR" sz="4600" b="1" dirty="0">
              <a:solidFill>
                <a:srgbClr val="274B65"/>
              </a:solidFill>
              <a:latin typeface="+mj-ea"/>
              <a:ea typeface="+mj-ea"/>
            </a:endParaRPr>
          </a:p>
          <a:p>
            <a:r>
              <a:rPr lang="ko-KR" altLang="en-US" sz="4600" b="1" dirty="0">
                <a:solidFill>
                  <a:srgbClr val="274B65"/>
                </a:solidFill>
                <a:latin typeface="+mj-ea"/>
                <a:ea typeface="+mj-ea"/>
              </a:rPr>
              <a:t>법인소개서</a:t>
            </a:r>
          </a:p>
        </p:txBody>
      </p:sp>
    </p:spTree>
    <p:extLst>
      <p:ext uri="{BB962C8B-B14F-4D97-AF65-F5344CB8AC3E}">
        <p14:creationId xmlns:p14="http://schemas.microsoft.com/office/powerpoint/2010/main" val="11715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77" y="2514599"/>
            <a:ext cx="1592548" cy="21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14051" r="26909" b="265"/>
          <a:stretch/>
        </p:blipFill>
        <p:spPr>
          <a:xfrm>
            <a:off x="-4925043" y="7112530"/>
            <a:ext cx="1286806" cy="1383946"/>
          </a:xfrm>
          <a:prstGeom prst="rect">
            <a:avLst/>
          </a:prstGeom>
        </p:spPr>
      </p:pic>
      <p:sp>
        <p:nvSpPr>
          <p:cNvPr id="28" name="대각선 방향의 모서리가 둥근 사각형 27"/>
          <p:cNvSpPr/>
          <p:nvPr/>
        </p:nvSpPr>
        <p:spPr>
          <a:xfrm>
            <a:off x="1134503" y="5400568"/>
            <a:ext cx="6620284" cy="25703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0" y="0"/>
            <a:ext cx="333685" cy="10909300"/>
          </a:xfrm>
          <a:prstGeom prst="rect">
            <a:avLst/>
          </a:prstGeom>
          <a:solidFill>
            <a:srgbClr val="046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순서도: 수동 입력 3"/>
          <p:cNvSpPr/>
          <p:nvPr/>
        </p:nvSpPr>
        <p:spPr>
          <a:xfrm>
            <a:off x="0" y="2236018"/>
            <a:ext cx="333685" cy="5881828"/>
          </a:xfrm>
          <a:prstGeom prst="flowChartManualInput">
            <a:avLst/>
          </a:prstGeom>
          <a:solidFill>
            <a:srgbClr val="1A3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사다리꼴 5"/>
          <p:cNvSpPr/>
          <p:nvPr/>
        </p:nvSpPr>
        <p:spPr>
          <a:xfrm rot="5400000">
            <a:off x="-1465440" y="6920091"/>
            <a:ext cx="3264562" cy="333684"/>
          </a:xfrm>
          <a:prstGeom prst="trapezoid">
            <a:avLst/>
          </a:prstGeom>
          <a:solidFill>
            <a:srgbClr val="06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659" y="238859"/>
            <a:ext cx="2776408" cy="48761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2500" b="1" dirty="0">
                <a:solidFill>
                  <a:srgbClr val="1A5B6F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대표이사</a:t>
            </a:r>
            <a:r>
              <a:rPr lang="en-US" altLang="ko-KR" sz="2500" b="1" dirty="0">
                <a:solidFill>
                  <a:srgbClr val="1A5B6F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 </a:t>
            </a:r>
            <a:r>
              <a:rPr lang="ko-KR" altLang="en-US" sz="2500" b="1" dirty="0">
                <a:solidFill>
                  <a:srgbClr val="1A5B6F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인사말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8433" y="733710"/>
            <a:ext cx="571613" cy="27524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2018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/>
          <a:stretch/>
        </p:blipFill>
        <p:spPr>
          <a:xfrm>
            <a:off x="1658200" y="4869868"/>
            <a:ext cx="1865700" cy="127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/>
          <a:stretch/>
        </p:blipFill>
        <p:spPr>
          <a:xfrm>
            <a:off x="5597367" y="4881764"/>
            <a:ext cx="1852999" cy="126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/>
          <a:stretch/>
        </p:blipFill>
        <p:spPr>
          <a:xfrm>
            <a:off x="3634134" y="4896353"/>
            <a:ext cx="1852999" cy="126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직선 연결선 23"/>
          <p:cNvCxnSpPr/>
          <p:nvPr/>
        </p:nvCxnSpPr>
        <p:spPr>
          <a:xfrm>
            <a:off x="659974" y="743675"/>
            <a:ext cx="666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8911" y="893189"/>
            <a:ext cx="5980041" cy="3796208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fontAlgn="base"/>
            <a:r>
              <a:rPr lang="ko-KR" altLang="en-US" sz="1300" b="1" dirty="0">
                <a:solidFill>
                  <a:srgbClr val="009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신뢰성과 공정성을 바탕으로 </a:t>
            </a:r>
            <a:r>
              <a:rPr lang="ko-KR" altLang="en-US" sz="1300" b="1" dirty="0" err="1">
                <a:solidFill>
                  <a:srgbClr val="009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신속정확한</a:t>
            </a:r>
            <a:r>
              <a:rPr lang="ko-KR" altLang="en-US" sz="1300" b="1" dirty="0">
                <a:solidFill>
                  <a:srgbClr val="009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최고의 </a:t>
            </a:r>
            <a:r>
              <a:rPr lang="ko-KR" altLang="en-US" sz="1300" b="1" dirty="0" err="1">
                <a:solidFill>
                  <a:srgbClr val="009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감정평가서비스를</a:t>
            </a:r>
            <a:r>
              <a:rPr lang="ko-KR" altLang="en-US" sz="1300" b="1" dirty="0">
                <a:solidFill>
                  <a:srgbClr val="009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제공하겠습니다</a:t>
            </a:r>
            <a:r>
              <a:rPr lang="en-US" altLang="ko-KR" sz="1300" b="1" dirty="0">
                <a:solidFill>
                  <a:srgbClr val="00939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300" b="1" dirty="0">
              <a:solidFill>
                <a:srgbClr val="00939A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defRPr/>
            </a:pPr>
            <a:r>
              <a:rPr lang="ko-KR" altLang="en-US" sz="1100" b="1" dirty="0">
                <a:latin typeface="넥슨 풋볼고딕 L" panose="020B0303000000000000" pitchFamily="50" charset="-127"/>
                <a:ea typeface="넥슨 풋볼고딕 L" panose="020B0303000000000000" pitchFamily="50" charset="-127"/>
              </a:rPr>
              <a:t>  </a:t>
            </a:r>
            <a:endParaRPr lang="en-US" altLang="ko-KR" sz="1100" b="1" dirty="0">
              <a:latin typeface="넥슨 풋볼고딕 L" panose="020B0303000000000000" pitchFamily="50" charset="-127"/>
              <a:ea typeface="넥슨 풋볼고딕 L" panose="020B0303000000000000" pitchFamily="50" charset="-127"/>
            </a:endParaRPr>
          </a:p>
          <a:p>
            <a:pPr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안녕하십니까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가온감정평가법인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대표이사 김규태입니다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defRPr/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가온감정평가법인은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1975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년 </a:t>
            </a:r>
            <a:r>
              <a:rPr lang="ko-KR" alt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정일토지평가사무소로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출범하여 현재에 이르기 까지 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새로운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차원의 감정평가서비스로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감정평가업계를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선도하며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국토교통부로부터 대형감정평가법인으로 지정되는 등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대한민국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최고의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감정평가법인으로서의 지위를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굳건히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하고 있습니다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defRPr/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저희 </a:t>
            </a:r>
            <a:r>
              <a:rPr lang="ko-KR" alt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가온감정평가법인의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15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 </a:t>
            </a:r>
            <a:r>
              <a:rPr lang="ko-KR" alt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본지사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400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 임직원은 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고객의 신뢰와 만족을 최우선으로 삼고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공정성을 바탕으로 신속하고 정확한 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감정평가서비스를 제공하기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위하여 모든 정성을 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다하겠습니다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55" name="그룹 54"/>
          <p:cNvGrpSpPr>
            <a:grpSpLocks/>
          </p:cNvGrpSpPr>
          <p:nvPr/>
        </p:nvGrpSpPr>
        <p:grpSpPr bwMode="auto">
          <a:xfrm>
            <a:off x="360187" y="9631114"/>
            <a:ext cx="7366224" cy="1444640"/>
            <a:chOff x="0" y="2994792"/>
            <a:chExt cx="9143999" cy="1415958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" r="27902" b="5737"/>
            <a:stretch>
              <a:fillRect/>
            </a:stretch>
          </p:blipFill>
          <p:spPr bwMode="auto">
            <a:xfrm>
              <a:off x="0" y="2994792"/>
              <a:ext cx="5501553" cy="141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6" r="27902" b="5737"/>
            <a:stretch>
              <a:fillRect/>
            </a:stretch>
          </p:blipFill>
          <p:spPr bwMode="auto">
            <a:xfrm flipH="1">
              <a:off x="4285762" y="2994792"/>
              <a:ext cx="4858237" cy="141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648033" y="6336193"/>
            <a:ext cx="4190866" cy="48761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2500" b="1" dirty="0" err="1">
                <a:solidFill>
                  <a:srgbClr val="1A5B6F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가온감정평가법인</a:t>
            </a:r>
            <a:r>
              <a:rPr lang="ko-KR" altLang="en-US" sz="2500" b="1" dirty="0">
                <a:solidFill>
                  <a:srgbClr val="1A5B6F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 소개</a:t>
            </a:r>
            <a:endParaRPr lang="en-US" altLang="ko-KR" sz="2500" b="1" dirty="0">
              <a:solidFill>
                <a:srgbClr val="1A5B6F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cxnSp>
        <p:nvCxnSpPr>
          <p:cNvPr id="60" name="직선 연결선 59"/>
          <p:cNvCxnSpPr/>
          <p:nvPr/>
        </p:nvCxnSpPr>
        <p:spPr>
          <a:xfrm>
            <a:off x="659974" y="6850425"/>
            <a:ext cx="666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743067" y="7245264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743067" y="7588941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745246" y="7932618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745246" y="8276295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745246" y="8677122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745246" y="9020799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745246" y="9364476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745246" y="9708153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745246" y="10051830"/>
            <a:ext cx="46532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5273450" y="7098341"/>
            <a:ext cx="0" cy="307549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861050" y="7098341"/>
            <a:ext cx="0" cy="307549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72225" y="7277653"/>
            <a:ext cx="1375332" cy="282567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tx2"/>
                </a:solidFill>
                <a:latin typeface="맑은 고딕"/>
                <a:ea typeface="맑은 고딕"/>
              </a:rPr>
              <a:t>법인명</a:t>
            </a:r>
            <a:endParaRPr lang="ko-KR" altLang="en-US" sz="1200" b="1" dirty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2359" y="7613224"/>
            <a:ext cx="1375064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소재지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72226" y="7958982"/>
            <a:ext cx="1375330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납입자본금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73382" y="8332142"/>
            <a:ext cx="1373018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인적 현황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61051" y="8699311"/>
            <a:ext cx="1397680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법인 설립연도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2208" y="9056900"/>
            <a:ext cx="1395367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tx2"/>
                </a:solidFill>
                <a:latin typeface="맑은 고딕"/>
                <a:ea typeface="맑은 고딕"/>
              </a:rPr>
              <a:t>본지사</a:t>
            </a:r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 수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1051" y="9400748"/>
            <a:ext cx="1397681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schemeClr val="tx2"/>
                </a:solidFill>
                <a:latin typeface="맑은 고딕"/>
                <a:ea typeface="맑은 고딕"/>
              </a:rPr>
              <a:t>특</a:t>
            </a:r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 징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61051" y="9729622"/>
            <a:ext cx="1397681" cy="282567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latin typeface="맑은 고딕"/>
                <a:ea typeface="맑은 고딕"/>
              </a:rPr>
              <a:t>기 타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10648" y="7277653"/>
            <a:ext cx="2908338" cy="282567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㈜</a:t>
            </a:r>
            <a:r>
              <a:rPr lang="ko-KR" altLang="en-US" sz="1200" b="1" dirty="0" err="1">
                <a:solidFill>
                  <a:prstClr val="black"/>
                </a:solidFill>
                <a:latin typeface="맑은 고딕"/>
                <a:ea typeface="맑은 고딕"/>
              </a:rPr>
              <a:t>가온감정평가법인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96028" y="7613224"/>
            <a:ext cx="3137578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서울 송파 </a:t>
            </a:r>
            <a:r>
              <a:rPr lang="ko-KR" altLang="en-US" sz="1200" b="1" dirty="0" err="1">
                <a:solidFill>
                  <a:prstClr val="black"/>
                </a:solidFill>
                <a:latin typeface="맑은 고딕"/>
                <a:ea typeface="맑은 고딕"/>
              </a:rPr>
              <a:t>충민로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10 8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층 </a:t>
            </a:r>
            <a:r>
              <a:rPr lang="ko-KR" altLang="en-US" sz="1200" b="1" dirty="0" err="1">
                <a:solidFill>
                  <a:prstClr val="black"/>
                </a:solidFill>
                <a:latin typeface="맑은 고딕"/>
                <a:ea typeface="맑은 고딕"/>
              </a:rPr>
              <a:t>가든파이브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S-33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57456" y="7958982"/>
            <a:ext cx="3014723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68.34</a:t>
            </a:r>
            <a:r>
              <a:rPr lang="ko-KR" altLang="en-US" sz="1200" b="1" dirty="0" err="1">
                <a:solidFill>
                  <a:prstClr val="black"/>
                </a:solidFill>
                <a:latin typeface="맑은 고딕"/>
                <a:ea typeface="맑은 고딕"/>
              </a:rPr>
              <a:t>억원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68696" y="8248753"/>
            <a:ext cx="2592243" cy="321674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총인원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410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名</a:t>
            </a:r>
            <a:endParaRPr lang="en-US" altLang="ko-KR" sz="1200" b="1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감정평가사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200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명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/ 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직원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210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명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57458" y="8699311"/>
            <a:ext cx="3014719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1991.7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월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57458" y="9056900"/>
            <a:ext cx="3014719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총 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15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개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68696" y="9400748"/>
            <a:ext cx="2592243" cy="192996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 err="1">
                <a:solidFill>
                  <a:prstClr val="black"/>
                </a:solidFill>
                <a:latin typeface="맑은 고딕"/>
                <a:ea typeface="맑은 고딕"/>
              </a:rPr>
              <a:t>無징계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 기관 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/ 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신용등급 </a:t>
            </a:r>
            <a:r>
              <a:rPr lang="en-US" altLang="ko-KR" sz="1200" b="1" dirty="0">
                <a:solidFill>
                  <a:prstClr val="black"/>
                </a:solidFill>
                <a:latin typeface="맑은 고딕"/>
                <a:ea typeface="맑은 고딕"/>
              </a:rPr>
              <a:t>A+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68696" y="9729622"/>
            <a:ext cx="2592243" cy="282567"/>
          </a:xfrm>
          <a:prstGeom prst="rect">
            <a:avLst/>
          </a:prstGeom>
          <a:noFill/>
        </p:spPr>
        <p:txBody>
          <a:bodyPr wrap="square" lIns="93573" tIns="46787" rIns="93573" bIns="46787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/>
              </a:rPr>
              <a:t>부동산투자자문회사 등록</a:t>
            </a:r>
          </a:p>
        </p:txBody>
      </p:sp>
      <p:pic>
        <p:nvPicPr>
          <p:cNvPr id="90" name="Picture 9" descr="O:\가온소속평가사\27기 평가사\서일원\가온로고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7"/>
          <a:stretch/>
        </p:blipFill>
        <p:spPr bwMode="auto">
          <a:xfrm>
            <a:off x="407569" y="6923888"/>
            <a:ext cx="951659" cy="5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직선 연결선 90"/>
          <p:cNvCxnSpPr/>
          <p:nvPr/>
        </p:nvCxnSpPr>
        <p:spPr>
          <a:xfrm>
            <a:off x="2256417" y="7113499"/>
            <a:ext cx="0" cy="307549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_x207304696" descr="EMB00002f1836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2883" y="930236"/>
            <a:ext cx="2317205" cy="2022454"/>
          </a:xfrm>
          <a:prstGeom prst="rect">
            <a:avLst/>
          </a:prstGeom>
          <a:noFill/>
          <a:ln w="3175">
            <a:solidFill>
              <a:srgbClr val="8389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_x207298968" descr="EMB00002f18362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01" y="4989803"/>
            <a:ext cx="1895473" cy="1267592"/>
          </a:xfrm>
          <a:prstGeom prst="rect">
            <a:avLst/>
          </a:prstGeom>
          <a:noFill/>
          <a:ln w="3175">
            <a:solidFill>
              <a:srgbClr val="8389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_x207299848" descr="EMB00002f18362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25253" r="15878" b="15143"/>
          <a:stretch>
            <a:fillRect/>
          </a:stretch>
        </p:blipFill>
        <p:spPr bwMode="auto">
          <a:xfrm>
            <a:off x="10014663" y="6530539"/>
            <a:ext cx="1916709" cy="1150765"/>
          </a:xfrm>
          <a:prstGeom prst="rect">
            <a:avLst/>
          </a:prstGeom>
          <a:noFill/>
          <a:ln w="3175">
            <a:solidFill>
              <a:srgbClr val="8389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그룹 1"/>
          <p:cNvGrpSpPr>
            <a:grpSpLocks/>
          </p:cNvGrpSpPr>
          <p:nvPr/>
        </p:nvGrpSpPr>
        <p:grpSpPr bwMode="auto">
          <a:xfrm>
            <a:off x="5467265" y="7023470"/>
            <a:ext cx="2050456" cy="2912353"/>
            <a:chOff x="4725144" y="4642817"/>
            <a:chExt cx="2243137" cy="3540746"/>
          </a:xfrm>
        </p:grpSpPr>
        <p:pic>
          <p:nvPicPr>
            <p:cNvPr id="98" name="Picture 2" descr="C:\Users\hyk014j\Desktop\Map_of_South_Korea-blank.sv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04" r="62431"/>
            <a:stretch>
              <a:fillRect/>
            </a:stretch>
          </p:blipFill>
          <p:spPr bwMode="auto">
            <a:xfrm rot="-184374">
              <a:off x="4887913" y="7972425"/>
              <a:ext cx="623887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" name="그룹 10"/>
            <p:cNvGrpSpPr>
              <a:grpSpLocks/>
            </p:cNvGrpSpPr>
            <p:nvPr/>
          </p:nvGrpSpPr>
          <p:grpSpPr bwMode="auto">
            <a:xfrm>
              <a:off x="4725144" y="4642817"/>
              <a:ext cx="2243137" cy="3457575"/>
              <a:chOff x="2628504" y="2250555"/>
              <a:chExt cx="16345816" cy="20102576"/>
            </a:xfrm>
          </p:grpSpPr>
          <p:pic>
            <p:nvPicPr>
              <p:cNvPr id="100" name="Picture 2" descr="C:\Users\hyk014j\Desktop\Map_of_South_Korea-blank.svg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682"/>
              <a:stretch>
                <a:fillRect/>
              </a:stretch>
            </p:blipFill>
            <p:spPr bwMode="auto">
              <a:xfrm>
                <a:off x="2628504" y="2250555"/>
                <a:ext cx="16345816" cy="18670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430" y="4980327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5" descr="C:\Users\hyk014j\Downloads\facebook-placeholder-for-locate-places-on-maps (2)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7938" y="5755082"/>
                <a:ext cx="1342234" cy="1342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9884" y="3987180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1592" y="4714840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3302" y="7097316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4956" y="7658512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4956" y="10379407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664" y="10112758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6494" y="12472234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7484" y="14855116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4506" y="14831675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6684" y="15074669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5434" y="12372593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54408" y="10872619"/>
                <a:ext cx="1426780" cy="142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4" descr="C:\Users\hyk014j\Downloads\facebook-placeholder-for-locate-places-on-maps (1)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3352" y="20926350"/>
                <a:ext cx="1426778" cy="1426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6" name="TextBox 115"/>
          <p:cNvSpPr txBox="1"/>
          <p:nvPr/>
        </p:nvSpPr>
        <p:spPr>
          <a:xfrm>
            <a:off x="5771112" y="9896523"/>
            <a:ext cx="1630790" cy="25954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1000" b="1" dirty="0"/>
              <a:t>▲ 법인 본</a:t>
            </a:r>
            <a:r>
              <a:rPr lang="en-US" altLang="ko-KR" sz="1000" b="1" dirty="0"/>
              <a:t>·</a:t>
            </a:r>
            <a:r>
              <a:rPr lang="ko-KR" altLang="en-US" sz="1000" b="1" dirty="0"/>
              <a:t>지사망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48821" y="7542882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본사</a:t>
            </a:r>
            <a:endParaRPr lang="ko-KR" altLang="en-US" sz="8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154170" y="7417468"/>
            <a:ext cx="652459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경기북부</a:t>
            </a:r>
            <a:endParaRPr lang="ko-KR" altLang="en-US" sz="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697955" y="7551958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경인</a:t>
            </a:r>
            <a:endParaRPr lang="ko-KR" altLang="en-US" sz="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795398" y="7930046"/>
            <a:ext cx="675945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경기남부</a:t>
            </a:r>
            <a:endParaRPr lang="ko-KR" altLang="en-US" sz="8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212452" y="7854729"/>
            <a:ext cx="668645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경기동</a:t>
            </a:r>
            <a:r>
              <a:rPr lang="ko-KR" altLang="en-US" sz="800" b="1" dirty="0"/>
              <a:t>부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899690" y="8302053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충남</a:t>
            </a:r>
            <a:endParaRPr lang="ko-KR" altLang="en-US" sz="8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294761" y="8265369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충북</a:t>
            </a:r>
            <a:endParaRPr lang="ko-KR" altLang="en-US" sz="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904805" y="9710498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제주</a:t>
            </a:r>
            <a:endParaRPr lang="ko-KR" altLang="en-US" sz="8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777243" y="8964073"/>
            <a:ext cx="671876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광주전남</a:t>
            </a:r>
            <a:endParaRPr lang="ko-KR" altLang="en-US" sz="8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6601633" y="7518054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강원</a:t>
            </a:r>
            <a:endParaRPr lang="ko-KR" altLang="en-US" sz="8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822420" y="8982592"/>
            <a:ext cx="462899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부산</a:t>
            </a:r>
            <a:endParaRPr lang="ko-KR" altLang="en-US" sz="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6939785" y="8597429"/>
            <a:ext cx="462899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울산</a:t>
            </a:r>
            <a:endParaRPr lang="ko-KR" altLang="en-US" sz="8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349555" y="8947666"/>
            <a:ext cx="462899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경</a:t>
            </a:r>
            <a:r>
              <a:rPr lang="ko-KR" altLang="en-US" sz="800" b="1" dirty="0"/>
              <a:t>남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19328" y="8611708"/>
            <a:ext cx="461541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전북</a:t>
            </a:r>
            <a:endParaRPr lang="ko-KR" altLang="en-US" sz="8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6526621" y="8387001"/>
            <a:ext cx="711093" cy="22600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pPr algn="ctr"/>
            <a:r>
              <a:rPr lang="ko-KR" altLang="en-US" sz="800" b="1" dirty="0" smtClean="0"/>
              <a:t>대구경북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19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477956" y="4779"/>
            <a:ext cx="299207" cy="10909300"/>
          </a:xfrm>
          <a:prstGeom prst="rect">
            <a:avLst/>
          </a:prstGeom>
          <a:solidFill>
            <a:srgbClr val="009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수동 입력 3"/>
          <p:cNvSpPr/>
          <p:nvPr/>
        </p:nvSpPr>
        <p:spPr>
          <a:xfrm>
            <a:off x="7477956" y="2240796"/>
            <a:ext cx="299207" cy="5881828"/>
          </a:xfrm>
          <a:prstGeom prst="flowChartManualInput">
            <a:avLst/>
          </a:prstGeom>
          <a:solidFill>
            <a:srgbClr val="006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sp>
        <p:nvSpPr>
          <p:cNvPr id="5" name="사다리꼴 4"/>
          <p:cNvSpPr/>
          <p:nvPr/>
        </p:nvSpPr>
        <p:spPr>
          <a:xfrm rot="5400000">
            <a:off x="5995278" y="6942105"/>
            <a:ext cx="3264562" cy="299207"/>
          </a:xfrm>
          <a:prstGeom prst="trapezoid">
            <a:avLst/>
          </a:prstGeom>
          <a:solidFill>
            <a:srgbClr val="007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5377" y="312321"/>
            <a:ext cx="4190866" cy="48761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2500" b="1" dirty="0" err="1">
                <a:solidFill>
                  <a:srgbClr val="006A9A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가온감정평가법인</a:t>
            </a:r>
            <a:r>
              <a:rPr lang="ko-KR" altLang="en-US" sz="2500" b="1" dirty="0">
                <a:solidFill>
                  <a:srgbClr val="006A9A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 특장</a:t>
            </a:r>
            <a:r>
              <a:rPr lang="en-US" altLang="ko-KR" sz="2500" b="1" dirty="0">
                <a:solidFill>
                  <a:srgbClr val="006A9A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·</a:t>
            </a:r>
            <a:r>
              <a:rPr lang="ko-KR" altLang="en-US" sz="2500" b="1" dirty="0">
                <a:solidFill>
                  <a:srgbClr val="006A9A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점</a:t>
            </a:r>
            <a:endParaRPr lang="en-US" altLang="ko-KR" sz="2500" b="1" dirty="0">
              <a:solidFill>
                <a:srgbClr val="006A9A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82109" y="826554"/>
            <a:ext cx="684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201607" y="1120402"/>
            <a:ext cx="12318" cy="3875872"/>
          </a:xfrm>
          <a:prstGeom prst="line">
            <a:avLst/>
          </a:prstGeom>
          <a:ln w="57150">
            <a:solidFill>
              <a:srgbClr val="006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01607" y="6398126"/>
            <a:ext cx="12318" cy="3459632"/>
          </a:xfrm>
          <a:prstGeom prst="line">
            <a:avLst/>
          </a:prstGeom>
          <a:ln w="57150">
            <a:solidFill>
              <a:srgbClr val="2B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157105" y="10322936"/>
            <a:ext cx="71727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9" descr="O:\가온소속평가사\27기 평가사\서일원\가온로고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7"/>
          <a:stretch/>
        </p:blipFill>
        <p:spPr bwMode="auto">
          <a:xfrm>
            <a:off x="-5147236" y="2240798"/>
            <a:ext cx="951659" cy="5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335312" y="1340787"/>
            <a:ext cx="4071718" cy="2174883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기업신용등급 </a:t>
            </a:r>
            <a:r>
              <a:rPr lang="en-US" altLang="ko-KR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A+</a:t>
            </a:r>
            <a:r>
              <a:rPr lang="ko-KR" altLang="en-US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의 신뢰도 있는 법인</a:t>
            </a:r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제</a:t>
            </a:r>
            <a:r>
              <a:rPr lang="en-US" altLang="ko-KR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1</a:t>
            </a:r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금융권 </a:t>
            </a:r>
            <a:r>
              <a:rPr lang="en-US" altLang="ko-KR" sz="1200" b="1" dirty="0" smtClean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1</a:t>
            </a:r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등급 </a:t>
            </a:r>
            <a:r>
              <a:rPr lang="ko-KR" altLang="en-US" sz="1200" b="1" dirty="0" smtClean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법인</a:t>
            </a:r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r>
              <a:rPr lang="ko-KR" altLang="en-US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업계 최고 수준을 자랑하는 </a:t>
            </a:r>
            <a:r>
              <a:rPr lang="ko-KR" altLang="en-US" sz="1200" b="1" dirty="0" err="1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맨파워</a:t>
            </a:r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endParaRPr lang="ko-KR" altLang="en-US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업계 최대 본지사 </a:t>
            </a:r>
            <a:r>
              <a:rPr lang="ko-KR" altLang="en-US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및 다양한 전문인력의 감정평가사 보유</a:t>
            </a:r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r>
              <a:rPr lang="en-US" altLang="ko-KR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2016</a:t>
            </a:r>
            <a:r>
              <a:rPr lang="ko-KR" altLang="en-US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년 중소기업 </a:t>
            </a:r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품질대상 수상 </a:t>
            </a:r>
            <a:r>
              <a:rPr lang="en-US" altLang="ko-KR" sz="1200" b="1" dirty="0" smtClean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 smtClean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부동산 감정평가 분야</a:t>
            </a:r>
            <a:r>
              <a:rPr lang="en-US" altLang="ko-KR" sz="1200" b="1" dirty="0" smtClean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)</a:t>
            </a:r>
            <a:r>
              <a:rPr lang="ko-KR" altLang="en-US" sz="1200" b="1" dirty="0" smtClean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 </a:t>
            </a:r>
            <a:endParaRPr lang="en-US" altLang="ko-KR" sz="1200" b="1" dirty="0">
              <a:solidFill>
                <a:srgbClr val="006A9A"/>
              </a:solidFill>
              <a:latin typeface="+mj-lt"/>
              <a:ea typeface="나눔바른고딕" panose="020B0603020101020101" pitchFamily="50" charset="-127"/>
            </a:endParaRPr>
          </a:p>
          <a:p>
            <a:endParaRPr lang="en-US" altLang="ko-KR" sz="1200" b="1" dirty="0">
              <a:solidFill>
                <a:srgbClr val="4D4D4D"/>
              </a:solidFill>
              <a:latin typeface="+mj-lt"/>
              <a:ea typeface="나눔바른고딕" panose="020B0603020101020101" pitchFamily="50" charset="-127"/>
            </a:endParaRPr>
          </a:p>
          <a:p>
            <a:r>
              <a:rPr lang="en-US" altLang="ko-KR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2017</a:t>
            </a:r>
            <a:r>
              <a:rPr lang="ko-KR" altLang="en-US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년 </a:t>
            </a:r>
            <a:r>
              <a:rPr lang="en-US" altLang="ko-KR" sz="1200" b="1" dirty="0">
                <a:solidFill>
                  <a:srgbClr val="4D4D4D"/>
                </a:solidFill>
                <a:latin typeface="+mj-lt"/>
                <a:ea typeface="나눔바른고딕" panose="020B0603020101020101" pitchFamily="50" charset="-127"/>
              </a:rPr>
              <a:t>Korea No.1 </a:t>
            </a:r>
            <a:r>
              <a:rPr lang="ko-KR" altLang="en-US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대상 수상</a:t>
            </a:r>
            <a:r>
              <a:rPr lang="en-US" altLang="ko-KR" sz="1200" b="1" dirty="0">
                <a:solidFill>
                  <a:srgbClr val="006A9A"/>
                </a:solidFill>
                <a:latin typeface="+mj-lt"/>
                <a:ea typeface="나눔바른고딕" panose="020B0603020101020101" pitchFamily="50" charset="-127"/>
              </a:rPr>
              <a:t> </a:t>
            </a:r>
            <a:r>
              <a:rPr lang="en-US" altLang="ko-KR" sz="1200" b="1" dirty="0" smtClean="0">
                <a:solidFill>
                  <a:srgbClr val="006A9A"/>
                </a:solidFill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 smtClean="0">
                <a:solidFill>
                  <a:srgbClr val="006A9A"/>
                </a:solidFill>
                <a:ea typeface="나눔바른고딕" panose="020B0603020101020101" pitchFamily="50" charset="-127"/>
              </a:rPr>
              <a:t>부동산 서비스 </a:t>
            </a:r>
            <a:r>
              <a:rPr lang="ko-KR" altLang="en-US" sz="1200" b="1" dirty="0">
                <a:solidFill>
                  <a:srgbClr val="006A9A"/>
                </a:solidFill>
                <a:ea typeface="나눔바른고딕" panose="020B0603020101020101" pitchFamily="50" charset="-127"/>
              </a:rPr>
              <a:t>분야</a:t>
            </a:r>
            <a:r>
              <a:rPr lang="en-US" altLang="ko-KR" sz="1200" b="1" dirty="0">
                <a:solidFill>
                  <a:srgbClr val="006A9A"/>
                </a:solidFill>
                <a:ea typeface="나눔바른고딕" panose="020B0603020101020101" pitchFamily="50" charset="-127"/>
              </a:rPr>
              <a:t>)</a:t>
            </a:r>
            <a:endParaRPr lang="en-US" altLang="ko-KR" sz="1200" b="1" dirty="0">
              <a:solidFill>
                <a:srgbClr val="006A9A"/>
              </a:solidFill>
              <a:latin typeface="+mj-lt"/>
              <a:ea typeface="나눔바른고딕" panose="020B0603020101020101" pitchFamily="50" charset="-127"/>
            </a:endParaRPr>
          </a:p>
        </p:txBody>
      </p:sp>
      <p:pic>
        <p:nvPicPr>
          <p:cNvPr id="14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8" r="69061"/>
          <a:stretch>
            <a:fillRect/>
          </a:stretch>
        </p:blipFill>
        <p:spPr bwMode="auto">
          <a:xfrm>
            <a:off x="8797946" y="7592561"/>
            <a:ext cx="2795491" cy="2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_x207298968" descr="EMB00002f18362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7" y="3618104"/>
            <a:ext cx="1925040" cy="1268519"/>
          </a:xfrm>
          <a:prstGeom prst="rect">
            <a:avLst/>
          </a:prstGeom>
          <a:noFill/>
          <a:ln w="3175">
            <a:solidFill>
              <a:srgbClr val="83898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" name="그룹 178"/>
          <p:cNvGrpSpPr/>
          <p:nvPr/>
        </p:nvGrpSpPr>
        <p:grpSpPr>
          <a:xfrm>
            <a:off x="-300069" y="5956943"/>
            <a:ext cx="8530051" cy="4936698"/>
            <a:chOff x="479175" y="1970170"/>
            <a:chExt cx="8929354" cy="5064596"/>
          </a:xfrm>
        </p:grpSpPr>
        <p:sp>
          <p:nvSpPr>
            <p:cNvPr id="180" name="타원 179"/>
            <p:cNvSpPr/>
            <p:nvPr/>
          </p:nvSpPr>
          <p:spPr>
            <a:xfrm>
              <a:off x="3551624" y="3671366"/>
              <a:ext cx="2481710" cy="2481710"/>
            </a:xfrm>
            <a:prstGeom prst="ellipse">
              <a:avLst/>
            </a:prstGeom>
            <a:solidFill>
              <a:srgbClr val="FFFF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1" name="도넛 180"/>
            <p:cNvSpPr/>
            <p:nvPr/>
          </p:nvSpPr>
          <p:spPr>
            <a:xfrm>
              <a:off x="3448495" y="3553321"/>
              <a:ext cx="2717800" cy="2717800"/>
            </a:xfrm>
            <a:prstGeom prst="donut">
              <a:avLst>
                <a:gd name="adj" fmla="val 111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2" name="막힌 원호 181"/>
            <p:cNvSpPr/>
            <p:nvPr/>
          </p:nvSpPr>
          <p:spPr>
            <a:xfrm>
              <a:off x="2730648" y="2897146"/>
              <a:ext cx="4137620" cy="4137620"/>
            </a:xfrm>
            <a:prstGeom prst="blockArc">
              <a:avLst>
                <a:gd name="adj1" fmla="val 19729969"/>
                <a:gd name="adj2" fmla="val 21586651"/>
                <a:gd name="adj3" fmla="val 104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막힌 원호 182"/>
            <p:cNvSpPr/>
            <p:nvPr/>
          </p:nvSpPr>
          <p:spPr>
            <a:xfrm>
              <a:off x="2730648" y="2886396"/>
              <a:ext cx="4137620" cy="4137620"/>
            </a:xfrm>
            <a:prstGeom prst="blockArc">
              <a:avLst>
                <a:gd name="adj1" fmla="val 17646995"/>
                <a:gd name="adj2" fmla="val 19714882"/>
                <a:gd name="adj3" fmla="val 10477"/>
              </a:avLst>
            </a:prstGeom>
            <a:solidFill>
              <a:srgbClr val="08629A"/>
            </a:solidFill>
            <a:ln>
              <a:noFill/>
            </a:ln>
            <a:effectLst>
              <a:innerShdw blurRad="63500" dist="50800" dir="16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막힌 원호 183"/>
            <p:cNvSpPr/>
            <p:nvPr/>
          </p:nvSpPr>
          <p:spPr>
            <a:xfrm>
              <a:off x="2728156" y="2880787"/>
              <a:ext cx="4137620" cy="4137620"/>
            </a:xfrm>
            <a:prstGeom prst="blockArc">
              <a:avLst>
                <a:gd name="adj1" fmla="val 15305498"/>
                <a:gd name="adj2" fmla="val 17632539"/>
                <a:gd name="adj3" fmla="val 10224"/>
              </a:avLst>
            </a:prstGeom>
            <a:solidFill>
              <a:srgbClr val="73DA26"/>
            </a:solidFill>
            <a:ln>
              <a:noFill/>
            </a:ln>
            <a:effectLst>
              <a:innerShdw blurRad="63500" dist="50800" dir="16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막힌 원호 184"/>
            <p:cNvSpPr/>
            <p:nvPr/>
          </p:nvSpPr>
          <p:spPr>
            <a:xfrm>
              <a:off x="2725662" y="2896666"/>
              <a:ext cx="4137620" cy="4137620"/>
            </a:xfrm>
            <a:prstGeom prst="blockArc">
              <a:avLst>
                <a:gd name="adj1" fmla="val 13021681"/>
                <a:gd name="adj2" fmla="val 15293920"/>
                <a:gd name="adj3" fmla="val 10181"/>
              </a:avLst>
            </a:prstGeom>
            <a:solidFill>
              <a:srgbClr val="35BCF9"/>
            </a:solidFill>
            <a:ln>
              <a:noFill/>
            </a:ln>
            <a:effectLst>
              <a:innerShdw blurRad="63500" dist="50800" dir="16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막힌 원호 185"/>
            <p:cNvSpPr/>
            <p:nvPr/>
          </p:nvSpPr>
          <p:spPr>
            <a:xfrm>
              <a:off x="2736551" y="2886397"/>
              <a:ext cx="4137620" cy="4137620"/>
            </a:xfrm>
            <a:prstGeom prst="blockArc">
              <a:avLst>
                <a:gd name="adj1" fmla="val 10780598"/>
                <a:gd name="adj2" fmla="val 12974498"/>
                <a:gd name="adj3" fmla="val 10021"/>
              </a:avLst>
            </a:prstGeom>
            <a:solidFill>
              <a:srgbClr val="3BBDC3"/>
            </a:solidFill>
            <a:ln>
              <a:noFill/>
            </a:ln>
            <a:effectLst>
              <a:innerShdw blurRad="63500" dist="50800" dir="16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7" name="막힌 원호 186"/>
            <p:cNvSpPr/>
            <p:nvPr/>
          </p:nvSpPr>
          <p:spPr>
            <a:xfrm>
              <a:off x="3297112" y="3401938"/>
              <a:ext cx="3020566" cy="3020566"/>
            </a:xfrm>
            <a:prstGeom prst="blockArc">
              <a:avLst>
                <a:gd name="adj1" fmla="val 7640182"/>
                <a:gd name="adj2" fmla="val 3090603"/>
                <a:gd name="adj3" fmla="val 8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88" name="그룹 187"/>
            <p:cNvGrpSpPr/>
            <p:nvPr/>
          </p:nvGrpSpPr>
          <p:grpSpPr>
            <a:xfrm>
              <a:off x="479175" y="1970170"/>
              <a:ext cx="8929354" cy="3989445"/>
              <a:chOff x="479175" y="1970170"/>
              <a:chExt cx="8929354" cy="3989445"/>
            </a:xfrm>
          </p:grpSpPr>
          <p:sp>
            <p:nvSpPr>
              <p:cNvPr id="189" name="Rectangle 34"/>
              <p:cNvSpPr>
                <a:spLocks noChangeArrowheads="1"/>
              </p:cNvSpPr>
              <p:nvPr/>
            </p:nvSpPr>
            <p:spPr bwMode="auto">
              <a:xfrm>
                <a:off x="4520331" y="2149380"/>
                <a:ext cx="198900" cy="386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ts val="325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ts val="35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90" name="TextBox 325"/>
              <p:cNvSpPr txBox="1">
                <a:spLocks noChangeArrowheads="1"/>
              </p:cNvSpPr>
              <p:nvPr/>
            </p:nvSpPr>
            <p:spPr bwMode="auto">
              <a:xfrm rot="17285002">
                <a:off x="2605281" y="4238467"/>
                <a:ext cx="903859" cy="278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>
                  <a:lnSpc>
                    <a:spcPts val="1331"/>
                  </a:lnSpc>
                </a:pPr>
                <a:r>
                  <a:rPr lang="ko-KR" altLang="en-US" sz="1100" b="1" dirty="0">
                    <a:solidFill>
                      <a:schemeClr val="bg1"/>
                    </a:solidFill>
                    <a:cs typeface="Arial" charset="0"/>
                  </a:rPr>
                  <a:t>담보 평가</a:t>
                </a:r>
                <a:endParaRPr lang="en-US" altLang="ko-KR" sz="11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91" name="TextBox 325"/>
              <p:cNvSpPr txBox="1">
                <a:spLocks noChangeArrowheads="1"/>
              </p:cNvSpPr>
              <p:nvPr/>
            </p:nvSpPr>
            <p:spPr bwMode="auto">
              <a:xfrm rot="19551681">
                <a:off x="3147761" y="3331983"/>
                <a:ext cx="1206979" cy="27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>
                  <a:lnSpc>
                    <a:spcPts val="1331"/>
                  </a:lnSpc>
                </a:pPr>
                <a:r>
                  <a:rPr lang="ko-KR" altLang="en-US" sz="1100" b="1">
                    <a:solidFill>
                      <a:schemeClr val="bg1"/>
                    </a:solidFill>
                    <a:cs typeface="Arial" charset="0"/>
                  </a:rPr>
                  <a:t>자산재평가</a:t>
                </a:r>
                <a:endParaRPr lang="en-US" altLang="ko-KR" sz="11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92" name="TextBox 325"/>
              <p:cNvSpPr txBox="1">
                <a:spLocks noChangeArrowheads="1"/>
              </p:cNvSpPr>
              <p:nvPr/>
            </p:nvSpPr>
            <p:spPr bwMode="auto">
              <a:xfrm rot="194895">
                <a:off x="4348940" y="3001519"/>
                <a:ext cx="1156069" cy="27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>
                  <a:lnSpc>
                    <a:spcPts val="1331"/>
                  </a:lnSpc>
                </a:pPr>
                <a:r>
                  <a:rPr lang="ko-KR" altLang="en-US" sz="1100" b="1">
                    <a:solidFill>
                      <a:schemeClr val="bg1"/>
                    </a:solidFill>
                    <a:cs typeface="Arial" charset="0"/>
                  </a:rPr>
                  <a:t>해외자산평가</a:t>
                </a:r>
                <a:endParaRPr lang="en-US" altLang="ko-KR" sz="11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93" name="TextBox 325"/>
              <p:cNvSpPr txBox="1">
                <a:spLocks noChangeArrowheads="1"/>
              </p:cNvSpPr>
              <p:nvPr/>
            </p:nvSpPr>
            <p:spPr bwMode="auto">
              <a:xfrm rot="2429565">
                <a:off x="5553145" y="3459359"/>
                <a:ext cx="903859" cy="27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>
                  <a:lnSpc>
                    <a:spcPts val="1331"/>
                  </a:lnSpc>
                </a:pPr>
                <a:r>
                  <a:rPr lang="ko-KR" altLang="en-US" sz="1100" b="1" dirty="0">
                    <a:solidFill>
                      <a:schemeClr val="bg1"/>
                    </a:solidFill>
                    <a:cs typeface="Arial" charset="0"/>
                  </a:rPr>
                  <a:t>재건축 등</a:t>
                </a:r>
                <a:endParaRPr lang="en-US" altLang="ko-KR" sz="11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94" name="TextBox 325"/>
              <p:cNvSpPr txBox="1">
                <a:spLocks noChangeArrowheads="1"/>
              </p:cNvSpPr>
              <p:nvPr/>
            </p:nvSpPr>
            <p:spPr bwMode="auto">
              <a:xfrm rot="4709995">
                <a:off x="6111946" y="4341983"/>
                <a:ext cx="903858" cy="27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ctr">
                  <a:lnSpc>
                    <a:spcPts val="1331"/>
                  </a:lnSpc>
                </a:pPr>
                <a:r>
                  <a:rPr lang="ko-KR" altLang="en-US" sz="1100" b="1" dirty="0">
                    <a:solidFill>
                      <a:schemeClr val="bg1"/>
                    </a:solidFill>
                    <a:cs typeface="Arial" charset="0"/>
                  </a:rPr>
                  <a:t>무형자산 </a:t>
                </a:r>
                <a:endParaRPr lang="en-US" altLang="ko-KR" sz="11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95" name="직사각형 194"/>
              <p:cNvSpPr/>
              <p:nvPr/>
            </p:nvSpPr>
            <p:spPr>
              <a:xfrm>
                <a:off x="479175" y="5343902"/>
                <a:ext cx="2835920" cy="615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1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금융권 전체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1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등급 법인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</a:t>
                </a:r>
              </a:p>
              <a:p>
                <a:pPr algn="r">
                  <a:defRPr/>
                </a:pP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동양시멘트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㈜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  <a:r>
                  <a:rPr lang="ko-KR" altLang="en-US" sz="11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포스코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에너지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</a:t>
                </a:r>
              </a:p>
              <a:p>
                <a:pPr algn="r">
                  <a:defRPr/>
                </a:pPr>
                <a:r>
                  <a:rPr lang="ko-KR" altLang="en-US" sz="11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대명루첸타워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등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endPara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96" name="직사각형 195"/>
              <p:cNvSpPr/>
              <p:nvPr/>
            </p:nvSpPr>
            <p:spPr>
              <a:xfrm>
                <a:off x="2170869" y="5044273"/>
                <a:ext cx="972058" cy="32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ko-KR" altLang="en-US" sz="1400" b="1" dirty="0">
                    <a:solidFill>
                      <a:srgbClr val="3BBDC3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담보평가</a:t>
                </a:r>
                <a:endParaRPr lang="en-US" altLang="ko-KR" sz="1400" b="1" dirty="0">
                  <a:solidFill>
                    <a:srgbClr val="3BBDC3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97" name="직사각형 196"/>
              <p:cNvSpPr/>
              <p:nvPr/>
            </p:nvSpPr>
            <p:spPr>
              <a:xfrm>
                <a:off x="1144224" y="2971219"/>
                <a:ext cx="2349540" cy="4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㈜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SK</a:t>
                </a:r>
                <a:r>
                  <a:rPr lang="ko-KR" altLang="en-US" sz="11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네트웍스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인천국제공항공사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㈜</a:t>
                </a:r>
                <a:r>
                  <a:rPr lang="ko-KR" altLang="en-US" sz="11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두산인프라코어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등</a:t>
                </a:r>
                <a:endPara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98" name="직사각형 197"/>
              <p:cNvSpPr/>
              <p:nvPr/>
            </p:nvSpPr>
            <p:spPr>
              <a:xfrm>
                <a:off x="2328398" y="2670807"/>
                <a:ext cx="1165366" cy="32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ko-KR" altLang="en-US" sz="1400" b="1" dirty="0">
                    <a:solidFill>
                      <a:srgbClr val="35BCF9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자산재평가</a:t>
                </a:r>
                <a:endParaRPr lang="en-US" altLang="ko-KR" sz="1400" b="1" dirty="0">
                  <a:solidFill>
                    <a:srgbClr val="35BCF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99" name="직사각형 198"/>
              <p:cNvSpPr/>
              <p:nvPr/>
            </p:nvSpPr>
            <p:spPr>
              <a:xfrm>
                <a:off x="2982060" y="2413514"/>
                <a:ext cx="3581816" cy="4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㈜</a:t>
                </a:r>
                <a:r>
                  <a:rPr lang="ko-KR" altLang="en-US" sz="11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포스코건설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㈜</a:t>
                </a:r>
                <a:r>
                  <a:rPr lang="ko-KR" altLang="en-US" sz="11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한진중공업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</a:p>
              <a:p>
                <a:pPr algn="ctr">
                  <a:defRPr/>
                </a:pP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베트남 </a:t>
                </a:r>
                <a:r>
                  <a:rPr lang="ko-KR" altLang="en-US" sz="11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쉐라톤호텔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 등</a:t>
                </a:r>
                <a:endPara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200" name="직사각형 199"/>
              <p:cNvSpPr/>
              <p:nvPr/>
            </p:nvSpPr>
            <p:spPr>
              <a:xfrm>
                <a:off x="4434809" y="2111194"/>
                <a:ext cx="1358672" cy="32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rgbClr val="73DA26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해외자산평가</a:t>
                </a:r>
                <a:endParaRPr lang="en-US" altLang="ko-KR" sz="1400" b="1" dirty="0">
                  <a:solidFill>
                    <a:srgbClr val="73DA2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201" name="직사각형 200"/>
              <p:cNvSpPr/>
              <p:nvPr/>
            </p:nvSpPr>
            <p:spPr>
              <a:xfrm>
                <a:off x="6028684" y="2973456"/>
                <a:ext cx="3069074" cy="4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반포주공 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3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주구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반포주공 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2·3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단지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</a:p>
              <a:p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이문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1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구역 등</a:t>
                </a:r>
                <a:endPara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6113570" y="2672820"/>
                <a:ext cx="1358672" cy="32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400" b="1" dirty="0">
                    <a:solidFill>
                      <a:srgbClr val="08629A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재개발재건축</a:t>
                </a:r>
                <a:endParaRPr lang="en-US" altLang="ko-KR" sz="1400" b="1" dirty="0">
                  <a:solidFill>
                    <a:srgbClr val="08629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203" name="직사각형 202"/>
              <p:cNvSpPr/>
              <p:nvPr/>
            </p:nvSpPr>
            <p:spPr>
              <a:xfrm>
                <a:off x="6571402" y="5297039"/>
                <a:ext cx="2837127" cy="615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SK C&amp;C, </a:t>
                </a: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현대건설 컨설팅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</a:p>
              <a:p>
                <a:pPr>
                  <a:defRPr/>
                </a:pP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㈜현대자동차 일반거래</a:t>
                </a:r>
                <a:r>
                  <a:rPr lang="en-US" altLang="ko-KR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, </a:t>
                </a:r>
              </a:p>
              <a:p>
                <a:pPr>
                  <a:defRPr/>
                </a:pPr>
                <a:r>
                  <a:rPr lang="ko-KR" alt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문정동 업무용지시설 등</a:t>
                </a:r>
                <a:endParaRPr lang="en-US" altLang="ko-K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204" name="직사각형 203"/>
              <p:cNvSpPr/>
              <p:nvPr/>
            </p:nvSpPr>
            <p:spPr>
              <a:xfrm>
                <a:off x="6571402" y="5058174"/>
                <a:ext cx="1232678" cy="32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400" b="1" dirty="0">
                    <a:solidFill>
                      <a:schemeClr val="bg1">
                        <a:lumMod val="6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무형자산 등</a:t>
                </a:r>
                <a:endParaRPr lang="en-US" altLang="ko-KR" sz="1400" b="1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grpSp>
            <p:nvGrpSpPr>
              <p:cNvPr id="205" name="그룹 30"/>
              <p:cNvGrpSpPr/>
              <p:nvPr/>
            </p:nvGrpSpPr>
            <p:grpSpPr bwMode="auto">
              <a:xfrm>
                <a:off x="1794421" y="4867054"/>
                <a:ext cx="448964" cy="378776"/>
                <a:chOff x="-1345173" y="533942"/>
                <a:chExt cx="804863" cy="679450"/>
              </a:xfrm>
              <a:solidFill>
                <a:srgbClr val="3BBDC3"/>
              </a:solidFill>
            </p:grpSpPr>
            <p:sp>
              <p:nvSpPr>
                <p:cNvPr id="211" name="Freeform 76"/>
                <p:cNvSpPr>
                  <a:spLocks noEditPoints="1"/>
                </p:cNvSpPr>
                <p:nvPr/>
              </p:nvSpPr>
              <p:spPr bwMode="auto">
                <a:xfrm>
                  <a:off x="-1345173" y="533942"/>
                  <a:ext cx="804863" cy="679450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17" y="7"/>
                    </a:cxn>
                    <a:cxn ang="0">
                      <a:pos x="2" y="22"/>
                    </a:cxn>
                    <a:cxn ang="0">
                      <a:pos x="0" y="341"/>
                    </a:cxn>
                    <a:cxn ang="0">
                      <a:pos x="2" y="357"/>
                    </a:cxn>
                    <a:cxn ang="0">
                      <a:pos x="17" y="373"/>
                    </a:cxn>
                    <a:cxn ang="0">
                      <a:pos x="37" y="380"/>
                    </a:cxn>
                    <a:cxn ang="0">
                      <a:pos x="210" y="386"/>
                    </a:cxn>
                    <a:cxn ang="0">
                      <a:pos x="164" y="413"/>
                    </a:cxn>
                    <a:cxn ang="0">
                      <a:pos x="148" y="416"/>
                    </a:cxn>
                    <a:cxn ang="0">
                      <a:pos x="137" y="417"/>
                    </a:cxn>
                    <a:cxn ang="0">
                      <a:pos x="131" y="421"/>
                    </a:cxn>
                    <a:cxn ang="0">
                      <a:pos x="133" y="424"/>
                    </a:cxn>
                    <a:cxn ang="0">
                      <a:pos x="140" y="428"/>
                    </a:cxn>
                    <a:cxn ang="0">
                      <a:pos x="371" y="427"/>
                    </a:cxn>
                    <a:cxn ang="0">
                      <a:pos x="376" y="423"/>
                    </a:cxn>
                    <a:cxn ang="0">
                      <a:pos x="374" y="417"/>
                    </a:cxn>
                    <a:cxn ang="0">
                      <a:pos x="360" y="416"/>
                    </a:cxn>
                    <a:cxn ang="0">
                      <a:pos x="300" y="391"/>
                    </a:cxn>
                    <a:cxn ang="0">
                      <a:pos x="298" y="380"/>
                    </a:cxn>
                    <a:cxn ang="0">
                      <a:pos x="477" y="378"/>
                    </a:cxn>
                    <a:cxn ang="0">
                      <a:pos x="497" y="368"/>
                    </a:cxn>
                    <a:cxn ang="0">
                      <a:pos x="507" y="350"/>
                    </a:cxn>
                    <a:cxn ang="0">
                      <a:pos x="507" y="38"/>
                    </a:cxn>
                    <a:cxn ang="0">
                      <a:pos x="501" y="17"/>
                    </a:cxn>
                    <a:cxn ang="0">
                      <a:pos x="484" y="2"/>
                    </a:cxn>
                    <a:cxn ang="0">
                      <a:pos x="470" y="0"/>
                    </a:cxn>
                    <a:cxn ang="0">
                      <a:pos x="416" y="353"/>
                    </a:cxn>
                    <a:cxn ang="0">
                      <a:pos x="413" y="347"/>
                    </a:cxn>
                    <a:cxn ang="0">
                      <a:pos x="417" y="340"/>
                    </a:cxn>
                    <a:cxn ang="0">
                      <a:pos x="420" y="343"/>
                    </a:cxn>
                    <a:cxn ang="0">
                      <a:pos x="420" y="351"/>
                    </a:cxn>
                    <a:cxn ang="0">
                      <a:pos x="417" y="354"/>
                    </a:cxn>
                    <a:cxn ang="0">
                      <a:pos x="441" y="354"/>
                    </a:cxn>
                    <a:cxn ang="0">
                      <a:pos x="434" y="350"/>
                    </a:cxn>
                    <a:cxn ang="0">
                      <a:pos x="434" y="344"/>
                    </a:cxn>
                    <a:cxn ang="0">
                      <a:pos x="441" y="340"/>
                    </a:cxn>
                    <a:cxn ang="0">
                      <a:pos x="463" y="341"/>
                    </a:cxn>
                    <a:cxn ang="0">
                      <a:pos x="467" y="347"/>
                    </a:cxn>
                    <a:cxn ang="0">
                      <a:pos x="466" y="351"/>
                    </a:cxn>
                    <a:cxn ang="0">
                      <a:pos x="460" y="354"/>
                    </a:cxn>
                    <a:cxn ang="0">
                      <a:pos x="471" y="311"/>
                    </a:cxn>
                    <a:cxn ang="0">
                      <a:pos x="460" y="318"/>
                    </a:cxn>
                    <a:cxn ang="0">
                      <a:pos x="43" y="317"/>
                    </a:cxn>
                    <a:cxn ang="0">
                      <a:pos x="34" y="306"/>
                    </a:cxn>
                    <a:cxn ang="0">
                      <a:pos x="35" y="41"/>
                    </a:cxn>
                    <a:cxn ang="0">
                      <a:pos x="47" y="34"/>
                    </a:cxn>
                    <a:cxn ang="0">
                      <a:pos x="466" y="34"/>
                    </a:cxn>
                    <a:cxn ang="0">
                      <a:pos x="473" y="45"/>
                    </a:cxn>
                  </a:cxnLst>
                  <a:rect l="0" t="0" r="r" b="b"/>
                  <a:pathLst>
                    <a:path w="507" h="428">
                      <a:moveTo>
                        <a:pt x="470" y="0"/>
                      </a:move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0" y="1"/>
                      </a:lnTo>
                      <a:lnTo>
                        <a:pt x="22" y="2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7" y="17"/>
                      </a:lnTo>
                      <a:lnTo>
                        <a:pt x="2" y="22"/>
                      </a:lnTo>
                      <a:lnTo>
                        <a:pt x="1" y="30"/>
                      </a:lnTo>
                      <a:lnTo>
                        <a:pt x="0" y="38"/>
                      </a:lnTo>
                      <a:lnTo>
                        <a:pt x="0" y="341"/>
                      </a:lnTo>
                      <a:lnTo>
                        <a:pt x="0" y="341"/>
                      </a:lnTo>
                      <a:lnTo>
                        <a:pt x="1" y="350"/>
                      </a:lnTo>
                      <a:lnTo>
                        <a:pt x="2" y="357"/>
                      </a:lnTo>
                      <a:lnTo>
                        <a:pt x="7" y="363"/>
                      </a:lnTo>
                      <a:lnTo>
                        <a:pt x="11" y="368"/>
                      </a:lnTo>
                      <a:lnTo>
                        <a:pt x="17" y="373"/>
                      </a:lnTo>
                      <a:lnTo>
                        <a:pt x="22" y="376"/>
                      </a:lnTo>
                      <a:lnTo>
                        <a:pt x="30" y="378"/>
                      </a:lnTo>
                      <a:lnTo>
                        <a:pt x="37" y="380"/>
                      </a:lnTo>
                      <a:lnTo>
                        <a:pt x="210" y="380"/>
                      </a:lnTo>
                      <a:lnTo>
                        <a:pt x="210" y="386"/>
                      </a:lnTo>
                      <a:lnTo>
                        <a:pt x="210" y="386"/>
                      </a:lnTo>
                      <a:lnTo>
                        <a:pt x="208" y="391"/>
                      </a:lnTo>
                      <a:lnTo>
                        <a:pt x="207" y="397"/>
                      </a:lnTo>
                      <a:lnTo>
                        <a:pt x="164" y="413"/>
                      </a:lnTo>
                      <a:lnTo>
                        <a:pt x="164" y="413"/>
                      </a:lnTo>
                      <a:lnTo>
                        <a:pt x="157" y="416"/>
                      </a:lnTo>
                      <a:lnTo>
                        <a:pt x="148" y="416"/>
                      </a:lnTo>
                      <a:lnTo>
                        <a:pt x="140" y="416"/>
                      </a:lnTo>
                      <a:lnTo>
                        <a:pt x="140" y="416"/>
                      </a:lnTo>
                      <a:lnTo>
                        <a:pt x="137" y="417"/>
                      </a:lnTo>
                      <a:lnTo>
                        <a:pt x="134" y="417"/>
                      </a:lnTo>
                      <a:lnTo>
                        <a:pt x="133" y="420"/>
                      </a:lnTo>
                      <a:lnTo>
                        <a:pt x="131" y="421"/>
                      </a:lnTo>
                      <a:lnTo>
                        <a:pt x="131" y="423"/>
                      </a:lnTo>
                      <a:lnTo>
                        <a:pt x="131" y="423"/>
                      </a:lnTo>
                      <a:lnTo>
                        <a:pt x="133" y="424"/>
                      </a:lnTo>
                      <a:lnTo>
                        <a:pt x="134" y="426"/>
                      </a:lnTo>
                      <a:lnTo>
                        <a:pt x="137" y="427"/>
                      </a:lnTo>
                      <a:lnTo>
                        <a:pt x="140" y="428"/>
                      </a:lnTo>
                      <a:lnTo>
                        <a:pt x="367" y="428"/>
                      </a:lnTo>
                      <a:lnTo>
                        <a:pt x="367" y="428"/>
                      </a:lnTo>
                      <a:lnTo>
                        <a:pt x="371" y="427"/>
                      </a:lnTo>
                      <a:lnTo>
                        <a:pt x="373" y="426"/>
                      </a:lnTo>
                      <a:lnTo>
                        <a:pt x="376" y="424"/>
                      </a:lnTo>
                      <a:lnTo>
                        <a:pt x="376" y="423"/>
                      </a:lnTo>
                      <a:lnTo>
                        <a:pt x="376" y="421"/>
                      </a:lnTo>
                      <a:lnTo>
                        <a:pt x="376" y="421"/>
                      </a:lnTo>
                      <a:lnTo>
                        <a:pt x="374" y="417"/>
                      </a:lnTo>
                      <a:lnTo>
                        <a:pt x="371" y="416"/>
                      </a:lnTo>
                      <a:lnTo>
                        <a:pt x="371" y="416"/>
                      </a:lnTo>
                      <a:lnTo>
                        <a:pt x="360" y="416"/>
                      </a:lnTo>
                      <a:lnTo>
                        <a:pt x="304" y="394"/>
                      </a:lnTo>
                      <a:lnTo>
                        <a:pt x="304" y="394"/>
                      </a:lnTo>
                      <a:lnTo>
                        <a:pt x="300" y="391"/>
                      </a:lnTo>
                      <a:lnTo>
                        <a:pt x="298" y="388"/>
                      </a:lnTo>
                      <a:lnTo>
                        <a:pt x="298" y="386"/>
                      </a:lnTo>
                      <a:lnTo>
                        <a:pt x="298" y="380"/>
                      </a:lnTo>
                      <a:lnTo>
                        <a:pt x="470" y="380"/>
                      </a:lnTo>
                      <a:lnTo>
                        <a:pt x="470" y="380"/>
                      </a:lnTo>
                      <a:lnTo>
                        <a:pt x="477" y="378"/>
                      </a:lnTo>
                      <a:lnTo>
                        <a:pt x="484" y="376"/>
                      </a:lnTo>
                      <a:lnTo>
                        <a:pt x="491" y="373"/>
                      </a:lnTo>
                      <a:lnTo>
                        <a:pt x="497" y="368"/>
                      </a:lnTo>
                      <a:lnTo>
                        <a:pt x="501" y="363"/>
                      </a:lnTo>
                      <a:lnTo>
                        <a:pt x="504" y="357"/>
                      </a:lnTo>
                      <a:lnTo>
                        <a:pt x="507" y="350"/>
                      </a:lnTo>
                      <a:lnTo>
                        <a:pt x="507" y="341"/>
                      </a:lnTo>
                      <a:lnTo>
                        <a:pt x="507" y="38"/>
                      </a:lnTo>
                      <a:lnTo>
                        <a:pt x="507" y="38"/>
                      </a:lnTo>
                      <a:lnTo>
                        <a:pt x="507" y="30"/>
                      </a:lnTo>
                      <a:lnTo>
                        <a:pt x="504" y="22"/>
                      </a:lnTo>
                      <a:lnTo>
                        <a:pt x="501" y="17"/>
                      </a:lnTo>
                      <a:lnTo>
                        <a:pt x="497" y="11"/>
                      </a:lnTo>
                      <a:lnTo>
                        <a:pt x="491" y="7"/>
                      </a:lnTo>
                      <a:lnTo>
                        <a:pt x="484" y="2"/>
                      </a:lnTo>
                      <a:lnTo>
                        <a:pt x="477" y="1"/>
                      </a:lnTo>
                      <a:lnTo>
                        <a:pt x="470" y="0"/>
                      </a:lnTo>
                      <a:lnTo>
                        <a:pt x="470" y="0"/>
                      </a:lnTo>
                      <a:close/>
                      <a:moveTo>
                        <a:pt x="417" y="354"/>
                      </a:moveTo>
                      <a:lnTo>
                        <a:pt x="417" y="354"/>
                      </a:lnTo>
                      <a:lnTo>
                        <a:pt x="416" y="353"/>
                      </a:lnTo>
                      <a:lnTo>
                        <a:pt x="414" y="351"/>
                      </a:lnTo>
                      <a:lnTo>
                        <a:pt x="413" y="347"/>
                      </a:lnTo>
                      <a:lnTo>
                        <a:pt x="413" y="347"/>
                      </a:lnTo>
                      <a:lnTo>
                        <a:pt x="414" y="343"/>
                      </a:lnTo>
                      <a:lnTo>
                        <a:pt x="416" y="341"/>
                      </a:lnTo>
                      <a:lnTo>
                        <a:pt x="417" y="340"/>
                      </a:lnTo>
                      <a:lnTo>
                        <a:pt x="417" y="340"/>
                      </a:lnTo>
                      <a:lnTo>
                        <a:pt x="419" y="341"/>
                      </a:lnTo>
                      <a:lnTo>
                        <a:pt x="420" y="343"/>
                      </a:lnTo>
                      <a:lnTo>
                        <a:pt x="421" y="347"/>
                      </a:lnTo>
                      <a:lnTo>
                        <a:pt x="421" y="347"/>
                      </a:lnTo>
                      <a:lnTo>
                        <a:pt x="420" y="351"/>
                      </a:lnTo>
                      <a:lnTo>
                        <a:pt x="419" y="353"/>
                      </a:lnTo>
                      <a:lnTo>
                        <a:pt x="417" y="354"/>
                      </a:lnTo>
                      <a:lnTo>
                        <a:pt x="417" y="354"/>
                      </a:lnTo>
                      <a:close/>
                      <a:moveTo>
                        <a:pt x="460" y="354"/>
                      </a:moveTo>
                      <a:lnTo>
                        <a:pt x="441" y="354"/>
                      </a:lnTo>
                      <a:lnTo>
                        <a:pt x="441" y="354"/>
                      </a:lnTo>
                      <a:lnTo>
                        <a:pt x="439" y="353"/>
                      </a:lnTo>
                      <a:lnTo>
                        <a:pt x="436" y="351"/>
                      </a:lnTo>
                      <a:lnTo>
                        <a:pt x="434" y="350"/>
                      </a:lnTo>
                      <a:lnTo>
                        <a:pt x="433" y="347"/>
                      </a:lnTo>
                      <a:lnTo>
                        <a:pt x="433" y="347"/>
                      </a:lnTo>
                      <a:lnTo>
                        <a:pt x="434" y="344"/>
                      </a:lnTo>
                      <a:lnTo>
                        <a:pt x="436" y="343"/>
                      </a:lnTo>
                      <a:lnTo>
                        <a:pt x="439" y="341"/>
                      </a:lnTo>
                      <a:lnTo>
                        <a:pt x="441" y="340"/>
                      </a:lnTo>
                      <a:lnTo>
                        <a:pt x="460" y="340"/>
                      </a:lnTo>
                      <a:lnTo>
                        <a:pt x="460" y="340"/>
                      </a:lnTo>
                      <a:lnTo>
                        <a:pt x="463" y="341"/>
                      </a:lnTo>
                      <a:lnTo>
                        <a:pt x="466" y="343"/>
                      </a:lnTo>
                      <a:lnTo>
                        <a:pt x="467" y="344"/>
                      </a:lnTo>
                      <a:lnTo>
                        <a:pt x="467" y="347"/>
                      </a:lnTo>
                      <a:lnTo>
                        <a:pt x="467" y="347"/>
                      </a:lnTo>
                      <a:lnTo>
                        <a:pt x="467" y="350"/>
                      </a:lnTo>
                      <a:lnTo>
                        <a:pt x="466" y="351"/>
                      </a:lnTo>
                      <a:lnTo>
                        <a:pt x="463" y="353"/>
                      </a:lnTo>
                      <a:lnTo>
                        <a:pt x="460" y="354"/>
                      </a:lnTo>
                      <a:lnTo>
                        <a:pt x="460" y="354"/>
                      </a:lnTo>
                      <a:close/>
                      <a:moveTo>
                        <a:pt x="473" y="306"/>
                      </a:moveTo>
                      <a:lnTo>
                        <a:pt x="473" y="306"/>
                      </a:lnTo>
                      <a:lnTo>
                        <a:pt x="471" y="311"/>
                      </a:lnTo>
                      <a:lnTo>
                        <a:pt x="469" y="314"/>
                      </a:lnTo>
                      <a:lnTo>
                        <a:pt x="466" y="317"/>
                      </a:lnTo>
                      <a:lnTo>
                        <a:pt x="460" y="318"/>
                      </a:lnTo>
                      <a:lnTo>
                        <a:pt x="47" y="318"/>
                      </a:lnTo>
                      <a:lnTo>
                        <a:pt x="47" y="318"/>
                      </a:lnTo>
                      <a:lnTo>
                        <a:pt x="43" y="317"/>
                      </a:lnTo>
                      <a:lnTo>
                        <a:pt x="38" y="314"/>
                      </a:lnTo>
                      <a:lnTo>
                        <a:pt x="35" y="311"/>
                      </a:lnTo>
                      <a:lnTo>
                        <a:pt x="34" y="306"/>
                      </a:lnTo>
                      <a:lnTo>
                        <a:pt x="34" y="45"/>
                      </a:lnTo>
                      <a:lnTo>
                        <a:pt x="34" y="45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3" y="34"/>
                      </a:lnTo>
                      <a:lnTo>
                        <a:pt x="47" y="34"/>
                      </a:lnTo>
                      <a:lnTo>
                        <a:pt x="460" y="34"/>
                      </a:lnTo>
                      <a:lnTo>
                        <a:pt x="460" y="34"/>
                      </a:lnTo>
                      <a:lnTo>
                        <a:pt x="466" y="34"/>
                      </a:lnTo>
                      <a:lnTo>
                        <a:pt x="469" y="37"/>
                      </a:lnTo>
                      <a:lnTo>
                        <a:pt x="471" y="41"/>
                      </a:lnTo>
                      <a:lnTo>
                        <a:pt x="473" y="45"/>
                      </a:lnTo>
                      <a:lnTo>
                        <a:pt x="473" y="3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2" name="Freeform 77"/>
                <p:cNvSpPr>
                  <a:spLocks/>
                </p:cNvSpPr>
                <p:nvPr/>
              </p:nvSpPr>
              <p:spPr bwMode="auto">
                <a:xfrm>
                  <a:off x="-1146175" y="765175"/>
                  <a:ext cx="354013" cy="322263"/>
                </a:xfrm>
                <a:custGeom>
                  <a:avLst/>
                  <a:gdLst/>
                  <a:ahLst/>
                  <a:cxnLst>
                    <a:cxn ang="0">
                      <a:pos x="217" y="191"/>
                    </a:cxn>
                    <a:cxn ang="0">
                      <a:pos x="198" y="191"/>
                    </a:cxn>
                    <a:cxn ang="0">
                      <a:pos x="200" y="70"/>
                    </a:cxn>
                    <a:cxn ang="0">
                      <a:pos x="198" y="66"/>
                    </a:cxn>
                    <a:cxn ang="0">
                      <a:pos x="194" y="61"/>
                    </a:cxn>
                    <a:cxn ang="0">
                      <a:pos x="175" y="60"/>
                    </a:cxn>
                    <a:cxn ang="0">
                      <a:pos x="171" y="61"/>
                    </a:cxn>
                    <a:cxn ang="0">
                      <a:pos x="167" y="66"/>
                    </a:cxn>
                    <a:cxn ang="0">
                      <a:pos x="165" y="187"/>
                    </a:cxn>
                    <a:cxn ang="0">
                      <a:pos x="167" y="191"/>
                    </a:cxn>
                    <a:cxn ang="0">
                      <a:pos x="137" y="191"/>
                    </a:cxn>
                    <a:cxn ang="0">
                      <a:pos x="138" y="27"/>
                    </a:cxn>
                    <a:cxn ang="0">
                      <a:pos x="137" y="24"/>
                    </a:cxn>
                    <a:cxn ang="0">
                      <a:pos x="133" y="18"/>
                    </a:cxn>
                    <a:cxn ang="0">
                      <a:pos x="114" y="18"/>
                    </a:cxn>
                    <a:cxn ang="0">
                      <a:pos x="110" y="18"/>
                    </a:cxn>
                    <a:cxn ang="0">
                      <a:pos x="105" y="24"/>
                    </a:cxn>
                    <a:cxn ang="0">
                      <a:pos x="104" y="187"/>
                    </a:cxn>
                    <a:cxn ang="0">
                      <a:pos x="105" y="191"/>
                    </a:cxn>
                    <a:cxn ang="0">
                      <a:pos x="75" y="191"/>
                    </a:cxn>
                    <a:cxn ang="0">
                      <a:pos x="77" y="113"/>
                    </a:cxn>
                    <a:cxn ang="0">
                      <a:pos x="77" y="110"/>
                    </a:cxn>
                    <a:cxn ang="0">
                      <a:pos x="71" y="104"/>
                    </a:cxn>
                    <a:cxn ang="0">
                      <a:pos x="52" y="104"/>
                    </a:cxn>
                    <a:cxn ang="0">
                      <a:pos x="50" y="104"/>
                    </a:cxn>
                    <a:cxn ang="0">
                      <a:pos x="44" y="110"/>
                    </a:cxn>
                    <a:cxn ang="0">
                      <a:pos x="42" y="187"/>
                    </a:cxn>
                    <a:cxn ang="0">
                      <a:pos x="44" y="191"/>
                    </a:cxn>
                    <a:cxn ang="0">
                      <a:pos x="11" y="96"/>
                    </a:cxn>
                    <a:cxn ang="0">
                      <a:pos x="17" y="96"/>
                    </a:cxn>
                    <a:cxn ang="0">
                      <a:pos x="20" y="91"/>
                    </a:cxn>
                    <a:cxn ang="0">
                      <a:pos x="18" y="88"/>
                    </a:cxn>
                    <a:cxn ang="0">
                      <a:pos x="11" y="87"/>
                    </a:cxn>
                    <a:cxn ang="0">
                      <a:pos x="11" y="6"/>
                    </a:cxn>
                    <a:cxn ang="0">
                      <a:pos x="10" y="1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97"/>
                    </a:cxn>
                    <a:cxn ang="0">
                      <a:pos x="1" y="201"/>
                    </a:cxn>
                    <a:cxn ang="0">
                      <a:pos x="5" y="203"/>
                    </a:cxn>
                    <a:cxn ang="0">
                      <a:pos x="217" y="203"/>
                    </a:cxn>
                    <a:cxn ang="0">
                      <a:pos x="220" y="201"/>
                    </a:cxn>
                    <a:cxn ang="0">
                      <a:pos x="223" y="197"/>
                    </a:cxn>
                    <a:cxn ang="0">
                      <a:pos x="221" y="194"/>
                    </a:cxn>
                    <a:cxn ang="0">
                      <a:pos x="218" y="191"/>
                    </a:cxn>
                    <a:cxn ang="0">
                      <a:pos x="217" y="191"/>
                    </a:cxn>
                  </a:cxnLst>
                  <a:rect l="0" t="0" r="r" b="b"/>
                  <a:pathLst>
                    <a:path w="223" h="203">
                      <a:moveTo>
                        <a:pt x="217" y="191"/>
                      </a:moveTo>
                      <a:lnTo>
                        <a:pt x="217" y="191"/>
                      </a:lnTo>
                      <a:lnTo>
                        <a:pt x="198" y="191"/>
                      </a:lnTo>
                      <a:lnTo>
                        <a:pt x="198" y="191"/>
                      </a:lnTo>
                      <a:lnTo>
                        <a:pt x="200" y="187"/>
                      </a:lnTo>
                      <a:lnTo>
                        <a:pt x="200" y="70"/>
                      </a:lnTo>
                      <a:lnTo>
                        <a:pt x="200" y="70"/>
                      </a:lnTo>
                      <a:lnTo>
                        <a:pt x="198" y="66"/>
                      </a:lnTo>
                      <a:lnTo>
                        <a:pt x="197" y="63"/>
                      </a:lnTo>
                      <a:lnTo>
                        <a:pt x="194" y="61"/>
                      </a:lnTo>
                      <a:lnTo>
                        <a:pt x="190" y="60"/>
                      </a:lnTo>
                      <a:lnTo>
                        <a:pt x="175" y="60"/>
                      </a:lnTo>
                      <a:lnTo>
                        <a:pt x="175" y="60"/>
                      </a:lnTo>
                      <a:lnTo>
                        <a:pt x="171" y="61"/>
                      </a:lnTo>
                      <a:lnTo>
                        <a:pt x="168" y="63"/>
                      </a:lnTo>
                      <a:lnTo>
                        <a:pt x="167" y="66"/>
                      </a:lnTo>
                      <a:lnTo>
                        <a:pt x="165" y="70"/>
                      </a:lnTo>
                      <a:lnTo>
                        <a:pt x="165" y="187"/>
                      </a:lnTo>
                      <a:lnTo>
                        <a:pt x="165" y="187"/>
                      </a:lnTo>
                      <a:lnTo>
                        <a:pt x="167" y="191"/>
                      </a:lnTo>
                      <a:lnTo>
                        <a:pt x="137" y="191"/>
                      </a:lnTo>
                      <a:lnTo>
                        <a:pt x="137" y="191"/>
                      </a:lnTo>
                      <a:lnTo>
                        <a:pt x="138" y="187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7" y="24"/>
                      </a:lnTo>
                      <a:lnTo>
                        <a:pt x="135" y="20"/>
                      </a:lnTo>
                      <a:lnTo>
                        <a:pt x="133" y="18"/>
                      </a:lnTo>
                      <a:lnTo>
                        <a:pt x="128" y="18"/>
                      </a:lnTo>
                      <a:lnTo>
                        <a:pt x="114" y="18"/>
                      </a:lnTo>
                      <a:lnTo>
                        <a:pt x="114" y="18"/>
                      </a:lnTo>
                      <a:lnTo>
                        <a:pt x="110" y="18"/>
                      </a:lnTo>
                      <a:lnTo>
                        <a:pt x="107" y="20"/>
                      </a:lnTo>
                      <a:lnTo>
                        <a:pt x="105" y="24"/>
                      </a:lnTo>
                      <a:lnTo>
                        <a:pt x="104" y="27"/>
                      </a:lnTo>
                      <a:lnTo>
                        <a:pt x="104" y="187"/>
                      </a:lnTo>
                      <a:lnTo>
                        <a:pt x="104" y="187"/>
                      </a:lnTo>
                      <a:lnTo>
                        <a:pt x="105" y="191"/>
                      </a:lnTo>
                      <a:lnTo>
                        <a:pt x="75" y="191"/>
                      </a:lnTo>
                      <a:lnTo>
                        <a:pt x="75" y="191"/>
                      </a:lnTo>
                      <a:lnTo>
                        <a:pt x="77" y="187"/>
                      </a:lnTo>
                      <a:lnTo>
                        <a:pt x="77" y="113"/>
                      </a:lnTo>
                      <a:lnTo>
                        <a:pt x="77" y="113"/>
                      </a:lnTo>
                      <a:lnTo>
                        <a:pt x="77" y="110"/>
                      </a:lnTo>
                      <a:lnTo>
                        <a:pt x="74" y="107"/>
                      </a:lnTo>
                      <a:lnTo>
                        <a:pt x="71" y="104"/>
                      </a:lnTo>
                      <a:lnTo>
                        <a:pt x="67" y="104"/>
                      </a:lnTo>
                      <a:lnTo>
                        <a:pt x="52" y="104"/>
                      </a:lnTo>
                      <a:lnTo>
                        <a:pt x="52" y="104"/>
                      </a:lnTo>
                      <a:lnTo>
                        <a:pt x="50" y="104"/>
                      </a:lnTo>
                      <a:lnTo>
                        <a:pt x="45" y="107"/>
                      </a:lnTo>
                      <a:lnTo>
                        <a:pt x="44" y="110"/>
                      </a:lnTo>
                      <a:lnTo>
                        <a:pt x="42" y="113"/>
                      </a:lnTo>
                      <a:lnTo>
                        <a:pt x="42" y="187"/>
                      </a:lnTo>
                      <a:lnTo>
                        <a:pt x="42" y="187"/>
                      </a:lnTo>
                      <a:lnTo>
                        <a:pt x="44" y="191"/>
                      </a:lnTo>
                      <a:lnTo>
                        <a:pt x="11" y="191"/>
                      </a:lnTo>
                      <a:lnTo>
                        <a:pt x="11" y="96"/>
                      </a:lnTo>
                      <a:lnTo>
                        <a:pt x="17" y="96"/>
                      </a:lnTo>
                      <a:lnTo>
                        <a:pt x="17" y="96"/>
                      </a:lnTo>
                      <a:lnTo>
                        <a:pt x="18" y="94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8" y="88"/>
                      </a:lnTo>
                      <a:lnTo>
                        <a:pt x="17" y="87"/>
                      </a:lnTo>
                      <a:lnTo>
                        <a:pt x="11" y="87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1" y="201"/>
                      </a:lnTo>
                      <a:lnTo>
                        <a:pt x="1" y="201"/>
                      </a:lnTo>
                      <a:lnTo>
                        <a:pt x="5" y="203"/>
                      </a:lnTo>
                      <a:lnTo>
                        <a:pt x="217" y="203"/>
                      </a:lnTo>
                      <a:lnTo>
                        <a:pt x="217" y="203"/>
                      </a:lnTo>
                      <a:lnTo>
                        <a:pt x="218" y="203"/>
                      </a:lnTo>
                      <a:lnTo>
                        <a:pt x="220" y="201"/>
                      </a:lnTo>
                      <a:lnTo>
                        <a:pt x="221" y="199"/>
                      </a:lnTo>
                      <a:lnTo>
                        <a:pt x="223" y="197"/>
                      </a:lnTo>
                      <a:lnTo>
                        <a:pt x="223" y="197"/>
                      </a:lnTo>
                      <a:lnTo>
                        <a:pt x="221" y="194"/>
                      </a:lnTo>
                      <a:lnTo>
                        <a:pt x="220" y="193"/>
                      </a:lnTo>
                      <a:lnTo>
                        <a:pt x="218" y="191"/>
                      </a:lnTo>
                      <a:lnTo>
                        <a:pt x="217" y="191"/>
                      </a:lnTo>
                      <a:lnTo>
                        <a:pt x="217" y="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206" name="Freeform 42"/>
              <p:cNvSpPr>
                <a:spLocks noEditPoints="1"/>
              </p:cNvSpPr>
              <p:nvPr/>
            </p:nvSpPr>
            <p:spPr bwMode="auto">
              <a:xfrm>
                <a:off x="7680337" y="4984773"/>
                <a:ext cx="310636" cy="312266"/>
              </a:xfrm>
              <a:custGeom>
                <a:avLst/>
                <a:gdLst>
                  <a:gd name="T0" fmla="*/ 360 w 431"/>
                  <a:gd name="T1" fmla="*/ 340 h 433"/>
                  <a:gd name="T2" fmla="*/ 374 w 431"/>
                  <a:gd name="T3" fmla="*/ 339 h 433"/>
                  <a:gd name="T4" fmla="*/ 428 w 431"/>
                  <a:gd name="T5" fmla="*/ 376 h 433"/>
                  <a:gd name="T6" fmla="*/ 428 w 431"/>
                  <a:gd name="T7" fmla="*/ 330 h 433"/>
                  <a:gd name="T8" fmla="*/ 410 w 431"/>
                  <a:gd name="T9" fmla="*/ 300 h 433"/>
                  <a:gd name="T10" fmla="*/ 378 w 431"/>
                  <a:gd name="T11" fmla="*/ 281 h 433"/>
                  <a:gd name="T12" fmla="*/ 341 w 431"/>
                  <a:gd name="T13" fmla="*/ 280 h 433"/>
                  <a:gd name="T14" fmla="*/ 153 w 431"/>
                  <a:gd name="T15" fmla="*/ 71 h 433"/>
                  <a:gd name="T16" fmla="*/ 143 w 431"/>
                  <a:gd name="T17" fmla="*/ 36 h 433"/>
                  <a:gd name="T18" fmla="*/ 123 w 431"/>
                  <a:gd name="T19" fmla="*/ 13 h 433"/>
                  <a:gd name="T20" fmla="*/ 78 w 431"/>
                  <a:gd name="T21" fmla="*/ 0 h 433"/>
                  <a:gd name="T22" fmla="*/ 90 w 431"/>
                  <a:gd name="T23" fmla="*/ 54 h 433"/>
                  <a:gd name="T24" fmla="*/ 95 w 431"/>
                  <a:gd name="T25" fmla="*/ 63 h 433"/>
                  <a:gd name="T26" fmla="*/ 81 w 431"/>
                  <a:gd name="T27" fmla="*/ 80 h 433"/>
                  <a:gd name="T28" fmla="*/ 68 w 431"/>
                  <a:gd name="T29" fmla="*/ 90 h 433"/>
                  <a:gd name="T30" fmla="*/ 12 w 431"/>
                  <a:gd name="T31" fmla="*/ 38 h 433"/>
                  <a:gd name="T32" fmla="*/ 4 w 431"/>
                  <a:gd name="T33" fmla="*/ 73 h 433"/>
                  <a:gd name="T34" fmla="*/ 18 w 431"/>
                  <a:gd name="T35" fmla="*/ 117 h 433"/>
                  <a:gd name="T36" fmla="*/ 41 w 431"/>
                  <a:gd name="T37" fmla="*/ 138 h 433"/>
                  <a:gd name="T38" fmla="*/ 77 w 431"/>
                  <a:gd name="T39" fmla="*/ 148 h 433"/>
                  <a:gd name="T40" fmla="*/ 285 w 431"/>
                  <a:gd name="T41" fmla="*/ 337 h 433"/>
                  <a:gd name="T42" fmla="*/ 285 w 431"/>
                  <a:gd name="T43" fmla="*/ 373 h 433"/>
                  <a:gd name="T44" fmla="*/ 306 w 431"/>
                  <a:gd name="T45" fmla="*/ 404 h 433"/>
                  <a:gd name="T46" fmla="*/ 336 w 431"/>
                  <a:gd name="T47" fmla="*/ 423 h 433"/>
                  <a:gd name="T48" fmla="*/ 381 w 431"/>
                  <a:gd name="T49" fmla="*/ 423 h 433"/>
                  <a:gd name="T50" fmla="*/ 343 w 431"/>
                  <a:gd name="T51" fmla="*/ 369 h 433"/>
                  <a:gd name="T52" fmla="*/ 346 w 431"/>
                  <a:gd name="T53" fmla="*/ 356 h 433"/>
                  <a:gd name="T54" fmla="*/ 291 w 431"/>
                  <a:gd name="T55" fmla="*/ 293 h 433"/>
                  <a:gd name="T56" fmla="*/ 273 w 431"/>
                  <a:gd name="T57" fmla="*/ 296 h 433"/>
                  <a:gd name="T58" fmla="*/ 135 w 431"/>
                  <a:gd name="T59" fmla="*/ 158 h 433"/>
                  <a:gd name="T60" fmla="*/ 144 w 431"/>
                  <a:gd name="T61" fmla="*/ 133 h 433"/>
                  <a:gd name="T62" fmla="*/ 164 w 431"/>
                  <a:gd name="T63" fmla="*/ 131 h 433"/>
                  <a:gd name="T64" fmla="*/ 300 w 431"/>
                  <a:gd name="T65" fmla="*/ 267 h 433"/>
                  <a:gd name="T66" fmla="*/ 298 w 431"/>
                  <a:gd name="T67" fmla="*/ 287 h 433"/>
                  <a:gd name="T68" fmla="*/ 243 w 431"/>
                  <a:gd name="T69" fmla="*/ 167 h 433"/>
                  <a:gd name="T70" fmla="*/ 258 w 431"/>
                  <a:gd name="T71" fmla="*/ 184 h 433"/>
                  <a:gd name="T72" fmla="*/ 274 w 431"/>
                  <a:gd name="T73" fmla="*/ 200 h 433"/>
                  <a:gd name="T74" fmla="*/ 300 w 431"/>
                  <a:gd name="T75" fmla="*/ 224 h 433"/>
                  <a:gd name="T76" fmla="*/ 420 w 431"/>
                  <a:gd name="T77" fmla="*/ 98 h 433"/>
                  <a:gd name="T78" fmla="*/ 420 w 431"/>
                  <a:gd name="T79" fmla="*/ 60 h 433"/>
                  <a:gd name="T80" fmla="*/ 390 w 431"/>
                  <a:gd name="T81" fmla="*/ 23 h 433"/>
                  <a:gd name="T82" fmla="*/ 354 w 431"/>
                  <a:gd name="T83" fmla="*/ 8 h 433"/>
                  <a:gd name="T84" fmla="*/ 317 w 431"/>
                  <a:gd name="T85" fmla="*/ 23 h 433"/>
                  <a:gd name="T86" fmla="*/ 163 w 431"/>
                  <a:gd name="T87" fmla="*/ 224 h 433"/>
                  <a:gd name="T88" fmla="*/ 67 w 431"/>
                  <a:gd name="T89" fmla="*/ 280 h 433"/>
                  <a:gd name="T90" fmla="*/ 2 w 431"/>
                  <a:gd name="T91" fmla="*/ 371 h 433"/>
                  <a:gd name="T92" fmla="*/ 1 w 431"/>
                  <a:gd name="T93" fmla="*/ 392 h 433"/>
                  <a:gd name="T94" fmla="*/ 41 w 431"/>
                  <a:gd name="T95" fmla="*/ 430 h 433"/>
                  <a:gd name="T96" fmla="*/ 147 w 431"/>
                  <a:gd name="T97" fmla="*/ 380 h 433"/>
                  <a:gd name="T98" fmla="*/ 153 w 431"/>
                  <a:gd name="T99" fmla="*/ 364 h 433"/>
                  <a:gd name="T100" fmla="*/ 163 w 431"/>
                  <a:gd name="T101" fmla="*/ 224 h 4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31" h="433">
                    <a:moveTo>
                      <a:pt x="351" y="350"/>
                    </a:moveTo>
                    <a:lnTo>
                      <a:pt x="356" y="346"/>
                    </a:lnTo>
                    <a:lnTo>
                      <a:pt x="360" y="340"/>
                    </a:lnTo>
                    <a:lnTo>
                      <a:pt x="366" y="337"/>
                    </a:lnTo>
                    <a:lnTo>
                      <a:pt x="368" y="336"/>
                    </a:lnTo>
                    <a:lnTo>
                      <a:pt x="371" y="337"/>
                    </a:lnTo>
                    <a:lnTo>
                      <a:pt x="374" y="339"/>
                    </a:lnTo>
                    <a:lnTo>
                      <a:pt x="377" y="341"/>
                    </a:lnTo>
                    <a:lnTo>
                      <a:pt x="424" y="387"/>
                    </a:lnTo>
                    <a:lnTo>
                      <a:pt x="428" y="376"/>
                    </a:lnTo>
                    <a:lnTo>
                      <a:pt x="431" y="364"/>
                    </a:lnTo>
                    <a:lnTo>
                      <a:pt x="431" y="353"/>
                    </a:lnTo>
                    <a:lnTo>
                      <a:pt x="431" y="341"/>
                    </a:lnTo>
                    <a:lnTo>
                      <a:pt x="428" y="330"/>
                    </a:lnTo>
                    <a:lnTo>
                      <a:pt x="424" y="320"/>
                    </a:lnTo>
                    <a:lnTo>
                      <a:pt x="418" y="309"/>
                    </a:lnTo>
                    <a:lnTo>
                      <a:pt x="410" y="300"/>
                    </a:lnTo>
                    <a:lnTo>
                      <a:pt x="403" y="293"/>
                    </a:lnTo>
                    <a:lnTo>
                      <a:pt x="396" y="289"/>
                    </a:lnTo>
                    <a:lnTo>
                      <a:pt x="387" y="284"/>
                    </a:lnTo>
                    <a:lnTo>
                      <a:pt x="378" y="281"/>
                    </a:lnTo>
                    <a:lnTo>
                      <a:pt x="368" y="279"/>
                    </a:lnTo>
                    <a:lnTo>
                      <a:pt x="360" y="279"/>
                    </a:lnTo>
                    <a:lnTo>
                      <a:pt x="351" y="279"/>
                    </a:lnTo>
                    <a:lnTo>
                      <a:pt x="341" y="280"/>
                    </a:lnTo>
                    <a:lnTo>
                      <a:pt x="151" y="90"/>
                    </a:lnTo>
                    <a:lnTo>
                      <a:pt x="153" y="80"/>
                    </a:lnTo>
                    <a:lnTo>
                      <a:pt x="153" y="71"/>
                    </a:lnTo>
                    <a:lnTo>
                      <a:pt x="153" y="63"/>
                    </a:lnTo>
                    <a:lnTo>
                      <a:pt x="150" y="53"/>
                    </a:lnTo>
                    <a:lnTo>
                      <a:pt x="147" y="44"/>
                    </a:lnTo>
                    <a:lnTo>
                      <a:pt x="143" y="36"/>
                    </a:lnTo>
                    <a:lnTo>
                      <a:pt x="138" y="28"/>
                    </a:lnTo>
                    <a:lnTo>
                      <a:pt x="131" y="21"/>
                    </a:lnTo>
                    <a:lnTo>
                      <a:pt x="123" y="13"/>
                    </a:lnTo>
                    <a:lnTo>
                      <a:pt x="111" y="7"/>
                    </a:lnTo>
                    <a:lnTo>
                      <a:pt x="101" y="3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7" y="0"/>
                    </a:lnTo>
                    <a:lnTo>
                      <a:pt x="55" y="3"/>
                    </a:lnTo>
                    <a:lnTo>
                      <a:pt x="44" y="8"/>
                    </a:lnTo>
                    <a:lnTo>
                      <a:pt x="90" y="54"/>
                    </a:lnTo>
                    <a:lnTo>
                      <a:pt x="92" y="57"/>
                    </a:lnTo>
                    <a:lnTo>
                      <a:pt x="94" y="60"/>
                    </a:lnTo>
                    <a:lnTo>
                      <a:pt x="95" y="63"/>
                    </a:lnTo>
                    <a:lnTo>
                      <a:pt x="94" y="66"/>
                    </a:lnTo>
                    <a:lnTo>
                      <a:pt x="91" y="71"/>
                    </a:lnTo>
                    <a:lnTo>
                      <a:pt x="85" y="76"/>
                    </a:lnTo>
                    <a:lnTo>
                      <a:pt x="81" y="80"/>
                    </a:lnTo>
                    <a:lnTo>
                      <a:pt x="75" y="86"/>
                    </a:lnTo>
                    <a:lnTo>
                      <a:pt x="71" y="88"/>
                    </a:lnTo>
                    <a:lnTo>
                      <a:pt x="68" y="90"/>
                    </a:lnTo>
                    <a:lnTo>
                      <a:pt x="65" y="90"/>
                    </a:lnTo>
                    <a:lnTo>
                      <a:pt x="62" y="88"/>
                    </a:lnTo>
                    <a:lnTo>
                      <a:pt x="60" y="86"/>
                    </a:lnTo>
                    <a:lnTo>
                      <a:pt x="12" y="38"/>
                    </a:lnTo>
                    <a:lnTo>
                      <a:pt x="8" y="50"/>
                    </a:lnTo>
                    <a:lnTo>
                      <a:pt x="5" y="61"/>
                    </a:lnTo>
                    <a:lnTo>
                      <a:pt x="4" y="73"/>
                    </a:lnTo>
                    <a:lnTo>
                      <a:pt x="5" y="84"/>
                    </a:lnTo>
                    <a:lnTo>
                      <a:pt x="8" y="96"/>
                    </a:lnTo>
                    <a:lnTo>
                      <a:pt x="12" y="107"/>
                    </a:lnTo>
                    <a:lnTo>
                      <a:pt x="18" y="117"/>
                    </a:lnTo>
                    <a:lnTo>
                      <a:pt x="27" y="126"/>
                    </a:lnTo>
                    <a:lnTo>
                      <a:pt x="34" y="133"/>
                    </a:lnTo>
                    <a:lnTo>
                      <a:pt x="41" y="138"/>
                    </a:lnTo>
                    <a:lnTo>
                      <a:pt x="50" y="141"/>
                    </a:lnTo>
                    <a:lnTo>
                      <a:pt x="58" y="146"/>
                    </a:lnTo>
                    <a:lnTo>
                      <a:pt x="67" y="147"/>
                    </a:lnTo>
                    <a:lnTo>
                      <a:pt x="77" y="148"/>
                    </a:lnTo>
                    <a:lnTo>
                      <a:pt x="85" y="147"/>
                    </a:lnTo>
                    <a:lnTo>
                      <a:pt x="95" y="146"/>
                    </a:lnTo>
                    <a:lnTo>
                      <a:pt x="285" y="337"/>
                    </a:lnTo>
                    <a:lnTo>
                      <a:pt x="284" y="346"/>
                    </a:lnTo>
                    <a:lnTo>
                      <a:pt x="284" y="354"/>
                    </a:lnTo>
                    <a:lnTo>
                      <a:pt x="284" y="364"/>
                    </a:lnTo>
                    <a:lnTo>
                      <a:pt x="285" y="373"/>
                    </a:lnTo>
                    <a:lnTo>
                      <a:pt x="290" y="382"/>
                    </a:lnTo>
                    <a:lnTo>
                      <a:pt x="293" y="390"/>
                    </a:lnTo>
                    <a:lnTo>
                      <a:pt x="298" y="397"/>
                    </a:lnTo>
                    <a:lnTo>
                      <a:pt x="306" y="404"/>
                    </a:lnTo>
                    <a:lnTo>
                      <a:pt x="314" y="413"/>
                    </a:lnTo>
                    <a:lnTo>
                      <a:pt x="324" y="419"/>
                    </a:lnTo>
                    <a:lnTo>
                      <a:pt x="336" y="423"/>
                    </a:lnTo>
                    <a:lnTo>
                      <a:pt x="347" y="426"/>
                    </a:lnTo>
                    <a:lnTo>
                      <a:pt x="358" y="427"/>
                    </a:lnTo>
                    <a:lnTo>
                      <a:pt x="370" y="426"/>
                    </a:lnTo>
                    <a:lnTo>
                      <a:pt x="381" y="423"/>
                    </a:lnTo>
                    <a:lnTo>
                      <a:pt x="393" y="419"/>
                    </a:lnTo>
                    <a:lnTo>
                      <a:pt x="346" y="371"/>
                    </a:lnTo>
                    <a:lnTo>
                      <a:pt x="343" y="369"/>
                    </a:lnTo>
                    <a:lnTo>
                      <a:pt x="341" y="366"/>
                    </a:lnTo>
                    <a:lnTo>
                      <a:pt x="341" y="363"/>
                    </a:lnTo>
                    <a:lnTo>
                      <a:pt x="343" y="360"/>
                    </a:lnTo>
                    <a:lnTo>
                      <a:pt x="346" y="356"/>
                    </a:lnTo>
                    <a:lnTo>
                      <a:pt x="351" y="350"/>
                    </a:lnTo>
                    <a:close/>
                    <a:moveTo>
                      <a:pt x="298" y="287"/>
                    </a:moveTo>
                    <a:lnTo>
                      <a:pt x="291" y="293"/>
                    </a:lnTo>
                    <a:lnTo>
                      <a:pt x="285" y="296"/>
                    </a:lnTo>
                    <a:lnTo>
                      <a:pt x="280" y="297"/>
                    </a:lnTo>
                    <a:lnTo>
                      <a:pt x="273" y="296"/>
                    </a:lnTo>
                    <a:lnTo>
                      <a:pt x="267" y="291"/>
                    </a:lnTo>
                    <a:lnTo>
                      <a:pt x="140" y="164"/>
                    </a:lnTo>
                    <a:lnTo>
                      <a:pt x="135" y="158"/>
                    </a:lnTo>
                    <a:lnTo>
                      <a:pt x="134" y="151"/>
                    </a:lnTo>
                    <a:lnTo>
                      <a:pt x="135" y="146"/>
                    </a:lnTo>
                    <a:lnTo>
                      <a:pt x="138" y="140"/>
                    </a:lnTo>
                    <a:lnTo>
                      <a:pt x="144" y="133"/>
                    </a:lnTo>
                    <a:lnTo>
                      <a:pt x="150" y="130"/>
                    </a:lnTo>
                    <a:lnTo>
                      <a:pt x="157" y="128"/>
                    </a:lnTo>
                    <a:lnTo>
                      <a:pt x="164" y="131"/>
                    </a:lnTo>
                    <a:lnTo>
                      <a:pt x="170" y="136"/>
                    </a:lnTo>
                    <a:lnTo>
                      <a:pt x="295" y="261"/>
                    </a:lnTo>
                    <a:lnTo>
                      <a:pt x="300" y="267"/>
                    </a:lnTo>
                    <a:lnTo>
                      <a:pt x="303" y="274"/>
                    </a:lnTo>
                    <a:lnTo>
                      <a:pt x="301" y="281"/>
                    </a:lnTo>
                    <a:lnTo>
                      <a:pt x="298" y="287"/>
                    </a:lnTo>
                    <a:close/>
                    <a:moveTo>
                      <a:pt x="347" y="31"/>
                    </a:moveTo>
                    <a:lnTo>
                      <a:pt x="353" y="37"/>
                    </a:lnTo>
                    <a:lnTo>
                      <a:pt x="233" y="158"/>
                    </a:lnTo>
                    <a:lnTo>
                      <a:pt x="243" y="167"/>
                    </a:lnTo>
                    <a:lnTo>
                      <a:pt x="363" y="47"/>
                    </a:lnTo>
                    <a:lnTo>
                      <a:pt x="368" y="54"/>
                    </a:lnTo>
                    <a:lnTo>
                      <a:pt x="248" y="174"/>
                    </a:lnTo>
                    <a:lnTo>
                      <a:pt x="258" y="184"/>
                    </a:lnTo>
                    <a:lnTo>
                      <a:pt x="378" y="63"/>
                    </a:lnTo>
                    <a:lnTo>
                      <a:pt x="386" y="70"/>
                    </a:lnTo>
                    <a:lnTo>
                      <a:pt x="264" y="190"/>
                    </a:lnTo>
                    <a:lnTo>
                      <a:pt x="274" y="200"/>
                    </a:lnTo>
                    <a:lnTo>
                      <a:pt x="394" y="80"/>
                    </a:lnTo>
                    <a:lnTo>
                      <a:pt x="401" y="86"/>
                    </a:lnTo>
                    <a:lnTo>
                      <a:pt x="281" y="206"/>
                    </a:lnTo>
                    <a:lnTo>
                      <a:pt x="300" y="224"/>
                    </a:lnTo>
                    <a:lnTo>
                      <a:pt x="410" y="114"/>
                    </a:lnTo>
                    <a:lnTo>
                      <a:pt x="416" y="107"/>
                    </a:lnTo>
                    <a:lnTo>
                      <a:pt x="420" y="98"/>
                    </a:lnTo>
                    <a:lnTo>
                      <a:pt x="423" y="88"/>
                    </a:lnTo>
                    <a:lnTo>
                      <a:pt x="424" y="78"/>
                    </a:lnTo>
                    <a:lnTo>
                      <a:pt x="423" y="68"/>
                    </a:lnTo>
                    <a:lnTo>
                      <a:pt x="420" y="60"/>
                    </a:lnTo>
                    <a:lnTo>
                      <a:pt x="416" y="50"/>
                    </a:lnTo>
                    <a:lnTo>
                      <a:pt x="410" y="43"/>
                    </a:lnTo>
                    <a:lnTo>
                      <a:pt x="390" y="23"/>
                    </a:lnTo>
                    <a:lnTo>
                      <a:pt x="381" y="17"/>
                    </a:lnTo>
                    <a:lnTo>
                      <a:pt x="373" y="11"/>
                    </a:lnTo>
                    <a:lnTo>
                      <a:pt x="364" y="8"/>
                    </a:lnTo>
                    <a:lnTo>
                      <a:pt x="354" y="8"/>
                    </a:lnTo>
                    <a:lnTo>
                      <a:pt x="344" y="8"/>
                    </a:lnTo>
                    <a:lnTo>
                      <a:pt x="334" y="11"/>
                    </a:lnTo>
                    <a:lnTo>
                      <a:pt x="326" y="17"/>
                    </a:lnTo>
                    <a:lnTo>
                      <a:pt x="317" y="23"/>
                    </a:lnTo>
                    <a:lnTo>
                      <a:pt x="207" y="133"/>
                    </a:lnTo>
                    <a:lnTo>
                      <a:pt x="225" y="151"/>
                    </a:lnTo>
                    <a:lnTo>
                      <a:pt x="347" y="31"/>
                    </a:lnTo>
                    <a:close/>
                    <a:moveTo>
                      <a:pt x="163" y="224"/>
                    </a:moveTo>
                    <a:lnTo>
                      <a:pt x="88" y="299"/>
                    </a:lnTo>
                    <a:lnTo>
                      <a:pt x="72" y="283"/>
                    </a:lnTo>
                    <a:lnTo>
                      <a:pt x="67" y="280"/>
                    </a:lnTo>
                    <a:lnTo>
                      <a:pt x="61" y="279"/>
                    </a:lnTo>
                    <a:lnTo>
                      <a:pt x="57" y="281"/>
                    </a:lnTo>
                    <a:lnTo>
                      <a:pt x="52" y="286"/>
                    </a:lnTo>
                    <a:lnTo>
                      <a:pt x="2" y="371"/>
                    </a:lnTo>
                    <a:lnTo>
                      <a:pt x="0" y="377"/>
                    </a:lnTo>
                    <a:lnTo>
                      <a:pt x="0" y="384"/>
                    </a:lnTo>
                    <a:lnTo>
                      <a:pt x="1" y="392"/>
                    </a:lnTo>
                    <a:lnTo>
                      <a:pt x="5" y="397"/>
                    </a:lnTo>
                    <a:lnTo>
                      <a:pt x="35" y="427"/>
                    </a:lnTo>
                    <a:lnTo>
                      <a:pt x="41" y="430"/>
                    </a:lnTo>
                    <a:lnTo>
                      <a:pt x="47" y="433"/>
                    </a:lnTo>
                    <a:lnTo>
                      <a:pt x="54" y="433"/>
                    </a:lnTo>
                    <a:lnTo>
                      <a:pt x="61" y="430"/>
                    </a:lnTo>
                    <a:lnTo>
                      <a:pt x="147" y="380"/>
                    </a:lnTo>
                    <a:lnTo>
                      <a:pt x="151" y="376"/>
                    </a:lnTo>
                    <a:lnTo>
                      <a:pt x="153" y="370"/>
                    </a:lnTo>
                    <a:lnTo>
                      <a:pt x="153" y="364"/>
                    </a:lnTo>
                    <a:lnTo>
                      <a:pt x="148" y="360"/>
                    </a:lnTo>
                    <a:lnTo>
                      <a:pt x="133" y="344"/>
                    </a:lnTo>
                    <a:lnTo>
                      <a:pt x="208" y="269"/>
                    </a:lnTo>
                    <a:lnTo>
                      <a:pt x="163" y="2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35E0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07" name="Picture 2" descr="C:\Users\d\AppData\Local\Microsoft\Windows\Temporary Internet Files\Content.IE5\FQUQ08PI\map-313570_640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872" y="1970170"/>
                <a:ext cx="681938" cy="450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C:\Program Files\Microsoft Office\MEDIA\CAGCAT10\j0205462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7423" y="2196265"/>
                <a:ext cx="764627" cy="760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C:\Users\hyk014j\Downloads\sea-ship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5155" y="2352605"/>
                <a:ext cx="678711" cy="678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9" descr="O:\가온소속평가사\27기 평가사\서일원\가온로고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587"/>
              <a:stretch/>
            </p:blipFill>
            <p:spPr bwMode="auto">
              <a:xfrm>
                <a:off x="3556983" y="4173464"/>
                <a:ext cx="2516700" cy="1458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14" name="직선 연결선 213"/>
          <p:cNvCxnSpPr/>
          <p:nvPr/>
        </p:nvCxnSpPr>
        <p:spPr>
          <a:xfrm>
            <a:off x="282109" y="5675036"/>
            <a:ext cx="684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256392" y="5205577"/>
            <a:ext cx="4190866" cy="487610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2500" b="1" dirty="0">
                <a:solidFill>
                  <a:srgbClr val="2B9296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법인 주요 감정평가 실적</a:t>
            </a:r>
            <a:endParaRPr lang="en-US" altLang="ko-KR" sz="2500" b="1" dirty="0">
              <a:solidFill>
                <a:srgbClr val="2B9296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pic>
        <p:nvPicPr>
          <p:cNvPr id="118" name="Picture 2" descr="C:\Users\hyk014j\Documents\반디카메라\Cap 2018-09-19 14-14-06-59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41" b="12514"/>
          <a:stretch/>
        </p:blipFill>
        <p:spPr bwMode="auto">
          <a:xfrm rot="21446236">
            <a:off x="4552468" y="1431372"/>
            <a:ext cx="2131306" cy="15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그룹 7"/>
          <p:cNvGrpSpPr/>
          <p:nvPr/>
        </p:nvGrpSpPr>
        <p:grpSpPr>
          <a:xfrm>
            <a:off x="6292375" y="3148515"/>
            <a:ext cx="444478" cy="2238576"/>
            <a:chOff x="7819330" y="2712924"/>
            <a:chExt cx="609392" cy="4006355"/>
          </a:xfrm>
        </p:grpSpPr>
        <p:sp>
          <p:nvSpPr>
            <p:cNvPr id="121" name="자유형 120"/>
            <p:cNvSpPr/>
            <p:nvPr/>
          </p:nvSpPr>
          <p:spPr>
            <a:xfrm>
              <a:off x="7824354" y="2712924"/>
              <a:ext cx="600074" cy="126206"/>
            </a:xfrm>
            <a:custGeom>
              <a:avLst/>
              <a:gdLst>
                <a:gd name="connsiteX0" fmla="*/ 454818 w 595312"/>
                <a:gd name="connsiteY0" fmla="*/ 126206 h 126206"/>
                <a:gd name="connsiteX1" fmla="*/ 595312 w 595312"/>
                <a:gd name="connsiteY1" fmla="*/ 66675 h 126206"/>
                <a:gd name="connsiteX2" fmla="*/ 142875 w 595312"/>
                <a:gd name="connsiteY2" fmla="*/ 0 h 126206"/>
                <a:gd name="connsiteX3" fmla="*/ 0 w 595312"/>
                <a:gd name="connsiteY3" fmla="*/ 50006 h 126206"/>
                <a:gd name="connsiteX4" fmla="*/ 454818 w 595312"/>
                <a:gd name="connsiteY4" fmla="*/ 126206 h 126206"/>
                <a:gd name="connsiteX0" fmla="*/ 454818 w 607218"/>
                <a:gd name="connsiteY0" fmla="*/ 126206 h 126206"/>
                <a:gd name="connsiteX1" fmla="*/ 607218 w 607218"/>
                <a:gd name="connsiteY1" fmla="*/ 66675 h 126206"/>
                <a:gd name="connsiteX2" fmla="*/ 142875 w 607218"/>
                <a:gd name="connsiteY2" fmla="*/ 0 h 126206"/>
                <a:gd name="connsiteX3" fmla="*/ 0 w 607218"/>
                <a:gd name="connsiteY3" fmla="*/ 50006 h 126206"/>
                <a:gd name="connsiteX4" fmla="*/ 454818 w 607218"/>
                <a:gd name="connsiteY4" fmla="*/ 126206 h 126206"/>
                <a:gd name="connsiteX0" fmla="*/ 454818 w 538162"/>
                <a:gd name="connsiteY0" fmla="*/ 142875 h 142875"/>
                <a:gd name="connsiteX1" fmla="*/ 538162 w 538162"/>
                <a:gd name="connsiteY1" fmla="*/ 0 h 142875"/>
                <a:gd name="connsiteX2" fmla="*/ 142875 w 538162"/>
                <a:gd name="connsiteY2" fmla="*/ 16669 h 142875"/>
                <a:gd name="connsiteX3" fmla="*/ 0 w 538162"/>
                <a:gd name="connsiteY3" fmla="*/ 66675 h 142875"/>
                <a:gd name="connsiteX4" fmla="*/ 454818 w 538162"/>
                <a:gd name="connsiteY4" fmla="*/ 142875 h 142875"/>
                <a:gd name="connsiteX0" fmla="*/ 454818 w 600074"/>
                <a:gd name="connsiteY0" fmla="*/ 126206 h 126206"/>
                <a:gd name="connsiteX1" fmla="*/ 600074 w 600074"/>
                <a:gd name="connsiteY1" fmla="*/ 59531 h 126206"/>
                <a:gd name="connsiteX2" fmla="*/ 142875 w 600074"/>
                <a:gd name="connsiteY2" fmla="*/ 0 h 126206"/>
                <a:gd name="connsiteX3" fmla="*/ 0 w 600074"/>
                <a:gd name="connsiteY3" fmla="*/ 50006 h 126206"/>
                <a:gd name="connsiteX4" fmla="*/ 454818 w 600074"/>
                <a:gd name="connsiteY4" fmla="*/ 126206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4" h="126206">
                  <a:moveTo>
                    <a:pt x="454818" y="126206"/>
                  </a:moveTo>
                  <a:lnTo>
                    <a:pt x="600074" y="59531"/>
                  </a:lnTo>
                  <a:lnTo>
                    <a:pt x="142875" y="0"/>
                  </a:lnTo>
                  <a:lnTo>
                    <a:pt x="0" y="50006"/>
                  </a:lnTo>
                  <a:lnTo>
                    <a:pt x="454818" y="126206"/>
                  </a:lnTo>
                  <a:close/>
                </a:path>
              </a:pathLst>
            </a:custGeom>
            <a:solidFill>
              <a:srgbClr val="51D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평행 사변형 121"/>
            <p:cNvSpPr/>
            <p:nvPr/>
          </p:nvSpPr>
          <p:spPr>
            <a:xfrm rot="5400000" flipV="1">
              <a:off x="6706982" y="4342699"/>
              <a:ext cx="3284043" cy="145142"/>
            </a:xfrm>
            <a:prstGeom prst="parallelogram">
              <a:avLst>
                <a:gd name="adj" fmla="val 43270"/>
              </a:avLst>
            </a:prstGeom>
            <a:solidFill>
              <a:srgbClr val="186A55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평행 사변형 122"/>
            <p:cNvSpPr/>
            <p:nvPr/>
          </p:nvSpPr>
          <p:spPr>
            <a:xfrm rot="5400000">
              <a:off x="6406531" y="4177275"/>
              <a:ext cx="3297672" cy="462359"/>
            </a:xfrm>
            <a:prstGeom prst="parallelogram">
              <a:avLst>
                <a:gd name="adj" fmla="val 16760"/>
              </a:avLst>
            </a:prstGeom>
            <a:solidFill>
              <a:srgbClr val="29B18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4" name="그림 1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85806">
              <a:off x="7419272" y="3238681"/>
              <a:ext cx="1333420" cy="361672"/>
            </a:xfrm>
            <a:prstGeom prst="rect">
              <a:avLst/>
            </a:prstGeom>
          </p:spPr>
        </p:pic>
        <p:sp>
          <p:nvSpPr>
            <p:cNvPr id="125" name="타원 60"/>
            <p:cNvSpPr/>
            <p:nvPr/>
          </p:nvSpPr>
          <p:spPr>
            <a:xfrm rot="5400000">
              <a:off x="7384328" y="3618274"/>
              <a:ext cx="1791127" cy="3857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6" name="타원 125"/>
            <p:cNvSpPr/>
            <p:nvPr/>
          </p:nvSpPr>
          <p:spPr>
            <a:xfrm rot="508837">
              <a:off x="7819330" y="2790408"/>
              <a:ext cx="504000" cy="25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130" name="그룹 68"/>
            <p:cNvGrpSpPr/>
            <p:nvPr/>
          </p:nvGrpSpPr>
          <p:grpSpPr>
            <a:xfrm>
              <a:off x="7821807" y="5979001"/>
              <a:ext cx="606915" cy="740278"/>
              <a:chOff x="7821807" y="5993287"/>
              <a:chExt cx="606915" cy="740278"/>
            </a:xfrm>
          </p:grpSpPr>
          <p:sp>
            <p:nvSpPr>
              <p:cNvPr id="131" name="평행 사변형 130"/>
              <p:cNvSpPr/>
              <p:nvPr/>
            </p:nvSpPr>
            <p:spPr>
              <a:xfrm rot="5400000">
                <a:off x="7750461" y="6064633"/>
                <a:ext cx="605053" cy="462362"/>
              </a:xfrm>
              <a:prstGeom prst="parallelogram">
                <a:avLst>
                  <a:gd name="adj" fmla="val 16760"/>
                </a:avLst>
              </a:prstGeom>
              <a:gradFill flip="none" rotWithShape="1">
                <a:gsLst>
                  <a:gs pos="0">
                    <a:srgbClr val="29B18D">
                      <a:alpha val="54000"/>
                    </a:srgbClr>
                  </a:gs>
                  <a:gs pos="66000">
                    <a:srgbClr val="22548B">
                      <a:alpha val="0"/>
                    </a:srgbClr>
                  </a:gs>
                </a:gsLst>
                <a:lin ang="6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평행 사변형 131"/>
              <p:cNvSpPr/>
              <p:nvPr/>
            </p:nvSpPr>
            <p:spPr>
              <a:xfrm rot="5400000" flipV="1">
                <a:off x="7987292" y="6292135"/>
                <a:ext cx="737718" cy="145142"/>
              </a:xfrm>
              <a:prstGeom prst="parallelogram">
                <a:avLst>
                  <a:gd name="adj" fmla="val 43270"/>
                </a:avLst>
              </a:prstGeom>
              <a:gradFill flip="none" rotWithShape="1">
                <a:gsLst>
                  <a:gs pos="0">
                    <a:srgbClr val="1B775F">
                      <a:alpha val="69000"/>
                    </a:srgbClr>
                  </a:gs>
                  <a:gs pos="57000">
                    <a:srgbClr val="1B436F">
                      <a:alpha val="0"/>
                    </a:srgbClr>
                  </a:gs>
                </a:gsLst>
                <a:lin ang="12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3" name="그룹 12"/>
          <p:cNvGrpSpPr/>
          <p:nvPr/>
        </p:nvGrpSpPr>
        <p:grpSpPr>
          <a:xfrm>
            <a:off x="5725979" y="3148515"/>
            <a:ext cx="457253" cy="2329228"/>
            <a:chOff x="3953389" y="3920818"/>
            <a:chExt cx="626906" cy="1836427"/>
          </a:xfrm>
        </p:grpSpPr>
        <p:sp>
          <p:nvSpPr>
            <p:cNvPr id="134" name="평행 사변형 133"/>
            <p:cNvSpPr/>
            <p:nvPr/>
          </p:nvSpPr>
          <p:spPr>
            <a:xfrm rot="5400000">
              <a:off x="3501267" y="4432187"/>
              <a:ext cx="1384898" cy="462360"/>
            </a:xfrm>
            <a:prstGeom prst="parallelogram">
              <a:avLst>
                <a:gd name="adj" fmla="val 16760"/>
              </a:avLst>
            </a:prstGeom>
            <a:solidFill>
              <a:srgbClr val="3751A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5" name="그룹 14"/>
            <p:cNvGrpSpPr/>
            <p:nvPr/>
          </p:nvGrpSpPr>
          <p:grpSpPr>
            <a:xfrm>
              <a:off x="3953389" y="5319028"/>
              <a:ext cx="606913" cy="438217"/>
              <a:chOff x="7821809" y="6014669"/>
              <a:chExt cx="606913" cy="438217"/>
            </a:xfrm>
          </p:grpSpPr>
          <p:sp>
            <p:nvSpPr>
              <p:cNvPr id="141" name="평행 사변형 140"/>
              <p:cNvSpPr/>
              <p:nvPr/>
            </p:nvSpPr>
            <p:spPr>
              <a:xfrm rot="5400000">
                <a:off x="7878456" y="5958022"/>
                <a:ext cx="349066" cy="462360"/>
              </a:xfrm>
              <a:prstGeom prst="parallelogram">
                <a:avLst>
                  <a:gd name="adj" fmla="val 16760"/>
                </a:avLst>
              </a:prstGeom>
              <a:gradFill flip="none" rotWithShape="1">
                <a:gsLst>
                  <a:gs pos="0">
                    <a:srgbClr val="3751A3">
                      <a:alpha val="51000"/>
                    </a:srgbClr>
                  </a:gs>
                  <a:gs pos="66000">
                    <a:srgbClr val="22548B">
                      <a:alpha val="0"/>
                    </a:srgbClr>
                  </a:gs>
                </a:gsLst>
                <a:lin ang="6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평행 사변형 19"/>
              <p:cNvSpPr/>
              <p:nvPr/>
            </p:nvSpPr>
            <p:spPr>
              <a:xfrm rot="5400000" flipV="1">
                <a:off x="8143350" y="6167514"/>
                <a:ext cx="425600" cy="145144"/>
              </a:xfrm>
              <a:prstGeom prst="parallelogram">
                <a:avLst>
                  <a:gd name="adj" fmla="val 43270"/>
                </a:avLst>
              </a:prstGeom>
              <a:gradFill flip="none" rotWithShape="1">
                <a:gsLst>
                  <a:gs pos="0">
                    <a:srgbClr val="1E2C58">
                      <a:alpha val="49000"/>
                    </a:srgbClr>
                  </a:gs>
                  <a:gs pos="66000">
                    <a:srgbClr val="22548B">
                      <a:alpha val="0"/>
                    </a:srgbClr>
                  </a:gs>
                </a:gsLst>
                <a:lin ang="6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6" name="자유형 13"/>
            <p:cNvSpPr/>
            <p:nvPr/>
          </p:nvSpPr>
          <p:spPr>
            <a:xfrm>
              <a:off x="3956408" y="3920818"/>
              <a:ext cx="623887" cy="126206"/>
            </a:xfrm>
            <a:custGeom>
              <a:avLst/>
              <a:gdLst>
                <a:gd name="connsiteX0" fmla="*/ 454818 w 595312"/>
                <a:gd name="connsiteY0" fmla="*/ 126206 h 126206"/>
                <a:gd name="connsiteX1" fmla="*/ 595312 w 595312"/>
                <a:gd name="connsiteY1" fmla="*/ 66675 h 126206"/>
                <a:gd name="connsiteX2" fmla="*/ 142875 w 595312"/>
                <a:gd name="connsiteY2" fmla="*/ 0 h 126206"/>
                <a:gd name="connsiteX3" fmla="*/ 0 w 595312"/>
                <a:gd name="connsiteY3" fmla="*/ 50006 h 126206"/>
                <a:gd name="connsiteX4" fmla="*/ 454818 w 595312"/>
                <a:gd name="connsiteY4" fmla="*/ 126206 h 126206"/>
                <a:gd name="connsiteX0" fmla="*/ 454818 w 607218"/>
                <a:gd name="connsiteY0" fmla="*/ 126206 h 126206"/>
                <a:gd name="connsiteX1" fmla="*/ 607218 w 607218"/>
                <a:gd name="connsiteY1" fmla="*/ 66675 h 126206"/>
                <a:gd name="connsiteX2" fmla="*/ 142875 w 607218"/>
                <a:gd name="connsiteY2" fmla="*/ 0 h 126206"/>
                <a:gd name="connsiteX3" fmla="*/ 0 w 607218"/>
                <a:gd name="connsiteY3" fmla="*/ 50006 h 126206"/>
                <a:gd name="connsiteX4" fmla="*/ 454818 w 607218"/>
                <a:gd name="connsiteY4" fmla="*/ 126206 h 126206"/>
                <a:gd name="connsiteX0" fmla="*/ 454818 w 538162"/>
                <a:gd name="connsiteY0" fmla="*/ 142875 h 142875"/>
                <a:gd name="connsiteX1" fmla="*/ 538162 w 538162"/>
                <a:gd name="connsiteY1" fmla="*/ 0 h 142875"/>
                <a:gd name="connsiteX2" fmla="*/ 142875 w 538162"/>
                <a:gd name="connsiteY2" fmla="*/ 16669 h 142875"/>
                <a:gd name="connsiteX3" fmla="*/ 0 w 538162"/>
                <a:gd name="connsiteY3" fmla="*/ 66675 h 142875"/>
                <a:gd name="connsiteX4" fmla="*/ 454818 w 538162"/>
                <a:gd name="connsiteY4" fmla="*/ 142875 h 142875"/>
                <a:gd name="connsiteX0" fmla="*/ 454818 w 600074"/>
                <a:gd name="connsiteY0" fmla="*/ 126206 h 126206"/>
                <a:gd name="connsiteX1" fmla="*/ 600074 w 600074"/>
                <a:gd name="connsiteY1" fmla="*/ 59531 h 126206"/>
                <a:gd name="connsiteX2" fmla="*/ 142875 w 600074"/>
                <a:gd name="connsiteY2" fmla="*/ 0 h 126206"/>
                <a:gd name="connsiteX3" fmla="*/ 0 w 600074"/>
                <a:gd name="connsiteY3" fmla="*/ 50006 h 126206"/>
                <a:gd name="connsiteX4" fmla="*/ 454818 w 600074"/>
                <a:gd name="connsiteY4" fmla="*/ 126206 h 126206"/>
                <a:gd name="connsiteX0" fmla="*/ 540543 w 685799"/>
                <a:gd name="connsiteY0" fmla="*/ 319087 h 319087"/>
                <a:gd name="connsiteX1" fmla="*/ 685799 w 685799"/>
                <a:gd name="connsiteY1" fmla="*/ 252412 h 319087"/>
                <a:gd name="connsiteX2" fmla="*/ 228600 w 685799"/>
                <a:gd name="connsiteY2" fmla="*/ 192881 h 319087"/>
                <a:gd name="connsiteX3" fmla="*/ 0 w 685799"/>
                <a:gd name="connsiteY3" fmla="*/ 0 h 319087"/>
                <a:gd name="connsiteX4" fmla="*/ 540543 w 685799"/>
                <a:gd name="connsiteY4" fmla="*/ 319087 h 319087"/>
                <a:gd name="connsiteX0" fmla="*/ 478631 w 623887"/>
                <a:gd name="connsiteY0" fmla="*/ 126206 h 126206"/>
                <a:gd name="connsiteX1" fmla="*/ 623887 w 623887"/>
                <a:gd name="connsiteY1" fmla="*/ 59531 h 126206"/>
                <a:gd name="connsiteX2" fmla="*/ 166688 w 623887"/>
                <a:gd name="connsiteY2" fmla="*/ 0 h 126206"/>
                <a:gd name="connsiteX3" fmla="*/ 0 w 623887"/>
                <a:gd name="connsiteY3" fmla="*/ 50006 h 126206"/>
                <a:gd name="connsiteX4" fmla="*/ 478631 w 623887"/>
                <a:gd name="connsiteY4" fmla="*/ 126206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887" h="126206">
                  <a:moveTo>
                    <a:pt x="478631" y="126206"/>
                  </a:moveTo>
                  <a:lnTo>
                    <a:pt x="623887" y="59531"/>
                  </a:lnTo>
                  <a:lnTo>
                    <a:pt x="166688" y="0"/>
                  </a:lnTo>
                  <a:lnTo>
                    <a:pt x="0" y="50006"/>
                  </a:lnTo>
                  <a:lnTo>
                    <a:pt x="478631" y="126206"/>
                  </a:lnTo>
                  <a:close/>
                </a:path>
              </a:pathLst>
            </a:custGeom>
            <a:solidFill>
              <a:srgbClr val="597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14"/>
            <p:cNvSpPr/>
            <p:nvPr/>
          </p:nvSpPr>
          <p:spPr>
            <a:xfrm rot="508837">
              <a:off x="3962139" y="3995027"/>
              <a:ext cx="504001" cy="25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8" name="평행 사변형 15"/>
            <p:cNvSpPr/>
            <p:nvPr/>
          </p:nvSpPr>
          <p:spPr>
            <a:xfrm rot="5400000" flipV="1">
              <a:off x="3801340" y="4597388"/>
              <a:ext cx="1372078" cy="145142"/>
            </a:xfrm>
            <a:prstGeom prst="parallelogram">
              <a:avLst>
                <a:gd name="adj" fmla="val 43270"/>
              </a:avLst>
            </a:prstGeom>
            <a:solidFill>
              <a:srgbClr val="1E2C5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타원 16"/>
            <p:cNvSpPr/>
            <p:nvPr/>
          </p:nvSpPr>
          <p:spPr>
            <a:xfrm rot="5400000">
              <a:off x="3952690" y="4442427"/>
              <a:ext cx="900000" cy="385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40" name="그림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15365">
              <a:off x="3850623" y="4159317"/>
              <a:ext cx="692404" cy="35779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5746837" y="4733204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400" b="1" spc="-154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2015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6325075" y="4733766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400" b="1" spc="-154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2016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6913095" y="4722435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400" b="1" spc="-154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2017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783649" y="2891199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2400" b="1" spc="-5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437</a:t>
            </a:r>
            <a:endParaRPr lang="en-US" altLang="ko-KR" sz="2400" b="1" spc="-5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364543" y="2882749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2400" b="1" spc="-51" dirty="0">
                <a:solidFill>
                  <a:srgbClr val="29B18D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437</a:t>
            </a:r>
          </a:p>
        </p:txBody>
      </p:sp>
      <p:sp>
        <p:nvSpPr>
          <p:cNvPr id="154" name="TextBox 69"/>
          <p:cNvSpPr txBox="1">
            <a:spLocks noChangeArrowheads="1"/>
          </p:cNvSpPr>
          <p:nvPr/>
        </p:nvSpPr>
        <p:spPr bwMode="auto">
          <a:xfrm>
            <a:off x="6965484" y="1235025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2900" b="1" spc="-51" dirty="0">
                <a:solidFill>
                  <a:srgbClr val="047DC8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500</a:t>
            </a:r>
          </a:p>
        </p:txBody>
      </p:sp>
      <p:grpSp>
        <p:nvGrpSpPr>
          <p:cNvPr id="155" name="그룹 9"/>
          <p:cNvGrpSpPr/>
          <p:nvPr/>
        </p:nvGrpSpPr>
        <p:grpSpPr>
          <a:xfrm>
            <a:off x="4536653" y="3909911"/>
            <a:ext cx="455056" cy="1454758"/>
            <a:chOff x="6178549" y="3147900"/>
            <a:chExt cx="623896" cy="3549268"/>
          </a:xfrm>
        </p:grpSpPr>
        <p:sp>
          <p:nvSpPr>
            <p:cNvPr id="156" name="평행 사변형 38"/>
            <p:cNvSpPr/>
            <p:nvPr/>
          </p:nvSpPr>
          <p:spPr>
            <a:xfrm rot="5400000">
              <a:off x="5160644" y="4229445"/>
              <a:ext cx="2520071" cy="462361"/>
            </a:xfrm>
            <a:prstGeom prst="parallelogram">
              <a:avLst>
                <a:gd name="adj" fmla="val 16760"/>
              </a:avLst>
            </a:prstGeom>
            <a:solidFill>
              <a:srgbClr val="047DC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7" name="그림 1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85806">
              <a:off x="6008996" y="3517112"/>
              <a:ext cx="923370" cy="361672"/>
            </a:xfrm>
            <a:prstGeom prst="rect">
              <a:avLst/>
            </a:prstGeom>
          </p:spPr>
        </p:pic>
        <p:sp>
          <p:nvSpPr>
            <p:cNvPr id="158" name="자유형 157"/>
            <p:cNvSpPr/>
            <p:nvPr/>
          </p:nvSpPr>
          <p:spPr>
            <a:xfrm>
              <a:off x="6178549" y="3147900"/>
              <a:ext cx="623887" cy="126206"/>
            </a:xfrm>
            <a:custGeom>
              <a:avLst/>
              <a:gdLst>
                <a:gd name="connsiteX0" fmla="*/ 454818 w 595312"/>
                <a:gd name="connsiteY0" fmla="*/ 126206 h 126206"/>
                <a:gd name="connsiteX1" fmla="*/ 595312 w 595312"/>
                <a:gd name="connsiteY1" fmla="*/ 66675 h 126206"/>
                <a:gd name="connsiteX2" fmla="*/ 142875 w 595312"/>
                <a:gd name="connsiteY2" fmla="*/ 0 h 126206"/>
                <a:gd name="connsiteX3" fmla="*/ 0 w 595312"/>
                <a:gd name="connsiteY3" fmla="*/ 50006 h 126206"/>
                <a:gd name="connsiteX4" fmla="*/ 454818 w 595312"/>
                <a:gd name="connsiteY4" fmla="*/ 126206 h 126206"/>
                <a:gd name="connsiteX0" fmla="*/ 454818 w 607218"/>
                <a:gd name="connsiteY0" fmla="*/ 126206 h 126206"/>
                <a:gd name="connsiteX1" fmla="*/ 607218 w 607218"/>
                <a:gd name="connsiteY1" fmla="*/ 66675 h 126206"/>
                <a:gd name="connsiteX2" fmla="*/ 142875 w 607218"/>
                <a:gd name="connsiteY2" fmla="*/ 0 h 126206"/>
                <a:gd name="connsiteX3" fmla="*/ 0 w 607218"/>
                <a:gd name="connsiteY3" fmla="*/ 50006 h 126206"/>
                <a:gd name="connsiteX4" fmla="*/ 454818 w 607218"/>
                <a:gd name="connsiteY4" fmla="*/ 126206 h 126206"/>
                <a:gd name="connsiteX0" fmla="*/ 454818 w 538162"/>
                <a:gd name="connsiteY0" fmla="*/ 142875 h 142875"/>
                <a:gd name="connsiteX1" fmla="*/ 538162 w 538162"/>
                <a:gd name="connsiteY1" fmla="*/ 0 h 142875"/>
                <a:gd name="connsiteX2" fmla="*/ 142875 w 538162"/>
                <a:gd name="connsiteY2" fmla="*/ 16669 h 142875"/>
                <a:gd name="connsiteX3" fmla="*/ 0 w 538162"/>
                <a:gd name="connsiteY3" fmla="*/ 66675 h 142875"/>
                <a:gd name="connsiteX4" fmla="*/ 454818 w 538162"/>
                <a:gd name="connsiteY4" fmla="*/ 142875 h 142875"/>
                <a:gd name="connsiteX0" fmla="*/ 454818 w 600074"/>
                <a:gd name="connsiteY0" fmla="*/ 126206 h 126206"/>
                <a:gd name="connsiteX1" fmla="*/ 600074 w 600074"/>
                <a:gd name="connsiteY1" fmla="*/ 59531 h 126206"/>
                <a:gd name="connsiteX2" fmla="*/ 142875 w 600074"/>
                <a:gd name="connsiteY2" fmla="*/ 0 h 126206"/>
                <a:gd name="connsiteX3" fmla="*/ 0 w 600074"/>
                <a:gd name="connsiteY3" fmla="*/ 50006 h 126206"/>
                <a:gd name="connsiteX4" fmla="*/ 454818 w 600074"/>
                <a:gd name="connsiteY4" fmla="*/ 126206 h 126206"/>
                <a:gd name="connsiteX0" fmla="*/ 540543 w 685799"/>
                <a:gd name="connsiteY0" fmla="*/ 319087 h 319087"/>
                <a:gd name="connsiteX1" fmla="*/ 685799 w 685799"/>
                <a:gd name="connsiteY1" fmla="*/ 252412 h 319087"/>
                <a:gd name="connsiteX2" fmla="*/ 228600 w 685799"/>
                <a:gd name="connsiteY2" fmla="*/ 192881 h 319087"/>
                <a:gd name="connsiteX3" fmla="*/ 0 w 685799"/>
                <a:gd name="connsiteY3" fmla="*/ 0 h 319087"/>
                <a:gd name="connsiteX4" fmla="*/ 540543 w 685799"/>
                <a:gd name="connsiteY4" fmla="*/ 319087 h 319087"/>
                <a:gd name="connsiteX0" fmla="*/ 478631 w 623887"/>
                <a:gd name="connsiteY0" fmla="*/ 126206 h 126206"/>
                <a:gd name="connsiteX1" fmla="*/ 623887 w 623887"/>
                <a:gd name="connsiteY1" fmla="*/ 59531 h 126206"/>
                <a:gd name="connsiteX2" fmla="*/ 166688 w 623887"/>
                <a:gd name="connsiteY2" fmla="*/ 0 h 126206"/>
                <a:gd name="connsiteX3" fmla="*/ 0 w 623887"/>
                <a:gd name="connsiteY3" fmla="*/ 50006 h 126206"/>
                <a:gd name="connsiteX4" fmla="*/ 478631 w 623887"/>
                <a:gd name="connsiteY4" fmla="*/ 126206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887" h="126206">
                  <a:moveTo>
                    <a:pt x="478631" y="126206"/>
                  </a:moveTo>
                  <a:lnTo>
                    <a:pt x="623887" y="59531"/>
                  </a:lnTo>
                  <a:lnTo>
                    <a:pt x="166688" y="0"/>
                  </a:lnTo>
                  <a:lnTo>
                    <a:pt x="0" y="50006"/>
                  </a:lnTo>
                  <a:lnTo>
                    <a:pt x="478631" y="126206"/>
                  </a:lnTo>
                  <a:close/>
                </a:path>
              </a:pathLst>
            </a:custGeom>
            <a:solidFill>
              <a:srgbClr val="1E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타원 158"/>
            <p:cNvSpPr/>
            <p:nvPr/>
          </p:nvSpPr>
          <p:spPr>
            <a:xfrm rot="508837">
              <a:off x="6197339" y="3222209"/>
              <a:ext cx="504000" cy="25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0" name="평행 사변형 159"/>
            <p:cNvSpPr/>
            <p:nvPr/>
          </p:nvSpPr>
          <p:spPr>
            <a:xfrm rot="5400000" flipV="1">
              <a:off x="5476877" y="4387638"/>
              <a:ext cx="2499962" cy="151175"/>
            </a:xfrm>
            <a:prstGeom prst="parallelogram">
              <a:avLst>
                <a:gd name="adj" fmla="val 43270"/>
              </a:avLst>
            </a:prstGeom>
            <a:solidFill>
              <a:srgbClr val="024B7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타원 160"/>
            <p:cNvSpPr/>
            <p:nvPr/>
          </p:nvSpPr>
          <p:spPr>
            <a:xfrm rot="5400000">
              <a:off x="5755987" y="4050075"/>
              <a:ext cx="1791127" cy="3857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162" name="그룹 47"/>
            <p:cNvGrpSpPr/>
            <p:nvPr/>
          </p:nvGrpSpPr>
          <p:grpSpPr>
            <a:xfrm>
              <a:off x="6191764" y="5686901"/>
              <a:ext cx="592877" cy="1010267"/>
              <a:chOff x="7821809" y="5988842"/>
              <a:chExt cx="592877" cy="1010267"/>
            </a:xfrm>
          </p:grpSpPr>
          <p:sp>
            <p:nvSpPr>
              <p:cNvPr id="163" name="평행 사변형 162"/>
              <p:cNvSpPr/>
              <p:nvPr/>
            </p:nvSpPr>
            <p:spPr>
              <a:xfrm rot="5400000">
                <a:off x="7647537" y="6163474"/>
                <a:ext cx="810902" cy="462358"/>
              </a:xfrm>
              <a:prstGeom prst="parallelogram">
                <a:avLst>
                  <a:gd name="adj" fmla="val 16760"/>
                </a:avLst>
              </a:prstGeom>
              <a:gradFill flip="none" rotWithShape="1">
                <a:gsLst>
                  <a:gs pos="0">
                    <a:srgbClr val="047DC8">
                      <a:alpha val="49000"/>
                    </a:srgbClr>
                  </a:gs>
                  <a:gs pos="66000">
                    <a:srgbClr val="22548B">
                      <a:alpha val="0"/>
                    </a:srgbClr>
                  </a:gs>
                </a:gsLst>
                <a:lin ang="6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평행 사변형 163"/>
              <p:cNvSpPr/>
              <p:nvPr/>
            </p:nvSpPr>
            <p:spPr>
              <a:xfrm rot="5400000" flipV="1">
                <a:off x="7838773" y="6423197"/>
                <a:ext cx="1010267" cy="141558"/>
              </a:xfrm>
              <a:prstGeom prst="parallelogram">
                <a:avLst>
                  <a:gd name="adj" fmla="val 4327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alpha val="80000"/>
                    </a:schemeClr>
                  </a:gs>
                  <a:gs pos="57000">
                    <a:srgbClr val="1B436F">
                      <a:alpha val="0"/>
                    </a:srgbClr>
                  </a:gs>
                </a:gsLst>
                <a:lin ang="12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5" name="그룹 7"/>
          <p:cNvGrpSpPr/>
          <p:nvPr/>
        </p:nvGrpSpPr>
        <p:grpSpPr>
          <a:xfrm>
            <a:off x="5130256" y="3673457"/>
            <a:ext cx="444478" cy="1691214"/>
            <a:chOff x="7819330" y="2712924"/>
            <a:chExt cx="609393" cy="4382674"/>
          </a:xfrm>
        </p:grpSpPr>
        <p:sp>
          <p:nvSpPr>
            <p:cNvPr id="166" name="자유형 165"/>
            <p:cNvSpPr/>
            <p:nvPr/>
          </p:nvSpPr>
          <p:spPr>
            <a:xfrm>
              <a:off x="7824354" y="2712924"/>
              <a:ext cx="600074" cy="126206"/>
            </a:xfrm>
            <a:custGeom>
              <a:avLst/>
              <a:gdLst>
                <a:gd name="connsiteX0" fmla="*/ 454818 w 595312"/>
                <a:gd name="connsiteY0" fmla="*/ 126206 h 126206"/>
                <a:gd name="connsiteX1" fmla="*/ 595312 w 595312"/>
                <a:gd name="connsiteY1" fmla="*/ 66675 h 126206"/>
                <a:gd name="connsiteX2" fmla="*/ 142875 w 595312"/>
                <a:gd name="connsiteY2" fmla="*/ 0 h 126206"/>
                <a:gd name="connsiteX3" fmla="*/ 0 w 595312"/>
                <a:gd name="connsiteY3" fmla="*/ 50006 h 126206"/>
                <a:gd name="connsiteX4" fmla="*/ 454818 w 595312"/>
                <a:gd name="connsiteY4" fmla="*/ 126206 h 126206"/>
                <a:gd name="connsiteX0" fmla="*/ 454818 w 607218"/>
                <a:gd name="connsiteY0" fmla="*/ 126206 h 126206"/>
                <a:gd name="connsiteX1" fmla="*/ 607218 w 607218"/>
                <a:gd name="connsiteY1" fmla="*/ 66675 h 126206"/>
                <a:gd name="connsiteX2" fmla="*/ 142875 w 607218"/>
                <a:gd name="connsiteY2" fmla="*/ 0 h 126206"/>
                <a:gd name="connsiteX3" fmla="*/ 0 w 607218"/>
                <a:gd name="connsiteY3" fmla="*/ 50006 h 126206"/>
                <a:gd name="connsiteX4" fmla="*/ 454818 w 607218"/>
                <a:gd name="connsiteY4" fmla="*/ 126206 h 126206"/>
                <a:gd name="connsiteX0" fmla="*/ 454818 w 538162"/>
                <a:gd name="connsiteY0" fmla="*/ 142875 h 142875"/>
                <a:gd name="connsiteX1" fmla="*/ 538162 w 538162"/>
                <a:gd name="connsiteY1" fmla="*/ 0 h 142875"/>
                <a:gd name="connsiteX2" fmla="*/ 142875 w 538162"/>
                <a:gd name="connsiteY2" fmla="*/ 16669 h 142875"/>
                <a:gd name="connsiteX3" fmla="*/ 0 w 538162"/>
                <a:gd name="connsiteY3" fmla="*/ 66675 h 142875"/>
                <a:gd name="connsiteX4" fmla="*/ 454818 w 538162"/>
                <a:gd name="connsiteY4" fmla="*/ 142875 h 142875"/>
                <a:gd name="connsiteX0" fmla="*/ 454818 w 600074"/>
                <a:gd name="connsiteY0" fmla="*/ 126206 h 126206"/>
                <a:gd name="connsiteX1" fmla="*/ 600074 w 600074"/>
                <a:gd name="connsiteY1" fmla="*/ 59531 h 126206"/>
                <a:gd name="connsiteX2" fmla="*/ 142875 w 600074"/>
                <a:gd name="connsiteY2" fmla="*/ 0 h 126206"/>
                <a:gd name="connsiteX3" fmla="*/ 0 w 600074"/>
                <a:gd name="connsiteY3" fmla="*/ 50006 h 126206"/>
                <a:gd name="connsiteX4" fmla="*/ 454818 w 600074"/>
                <a:gd name="connsiteY4" fmla="*/ 126206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4" h="126206">
                  <a:moveTo>
                    <a:pt x="454818" y="126206"/>
                  </a:moveTo>
                  <a:lnTo>
                    <a:pt x="600074" y="59531"/>
                  </a:lnTo>
                  <a:lnTo>
                    <a:pt x="142875" y="0"/>
                  </a:lnTo>
                  <a:lnTo>
                    <a:pt x="0" y="50006"/>
                  </a:lnTo>
                  <a:lnTo>
                    <a:pt x="454818" y="126206"/>
                  </a:lnTo>
                  <a:close/>
                </a:path>
              </a:pathLst>
            </a:custGeom>
            <a:solidFill>
              <a:srgbClr val="51D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평행 사변형 166"/>
            <p:cNvSpPr/>
            <p:nvPr/>
          </p:nvSpPr>
          <p:spPr>
            <a:xfrm rot="5400000" flipV="1">
              <a:off x="6706982" y="4342699"/>
              <a:ext cx="3284043" cy="145142"/>
            </a:xfrm>
            <a:prstGeom prst="parallelogram">
              <a:avLst>
                <a:gd name="adj" fmla="val 43270"/>
              </a:avLst>
            </a:prstGeom>
            <a:solidFill>
              <a:srgbClr val="186A55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평행 사변형 167"/>
            <p:cNvSpPr/>
            <p:nvPr/>
          </p:nvSpPr>
          <p:spPr>
            <a:xfrm rot="5400000">
              <a:off x="6406531" y="4177275"/>
              <a:ext cx="3297672" cy="462359"/>
            </a:xfrm>
            <a:prstGeom prst="parallelogram">
              <a:avLst>
                <a:gd name="adj" fmla="val 16760"/>
              </a:avLst>
            </a:prstGeom>
            <a:solidFill>
              <a:srgbClr val="29B18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85806">
              <a:off x="7419272" y="3238681"/>
              <a:ext cx="1333420" cy="361672"/>
            </a:xfrm>
            <a:prstGeom prst="rect">
              <a:avLst/>
            </a:prstGeom>
          </p:spPr>
        </p:pic>
        <p:sp>
          <p:nvSpPr>
            <p:cNvPr id="170" name="타원 60"/>
            <p:cNvSpPr/>
            <p:nvPr/>
          </p:nvSpPr>
          <p:spPr>
            <a:xfrm rot="5400000">
              <a:off x="7384328" y="3618274"/>
              <a:ext cx="1791127" cy="3857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1" name="타원 170"/>
            <p:cNvSpPr/>
            <p:nvPr/>
          </p:nvSpPr>
          <p:spPr>
            <a:xfrm rot="508837">
              <a:off x="7819330" y="2790408"/>
              <a:ext cx="504000" cy="25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172" name="그룹 68"/>
            <p:cNvGrpSpPr/>
            <p:nvPr/>
          </p:nvGrpSpPr>
          <p:grpSpPr>
            <a:xfrm>
              <a:off x="7821810" y="5994372"/>
              <a:ext cx="606913" cy="1101226"/>
              <a:chOff x="7821810" y="6008658"/>
              <a:chExt cx="606913" cy="1101226"/>
            </a:xfrm>
          </p:grpSpPr>
          <p:sp>
            <p:nvSpPr>
              <p:cNvPr id="173" name="평행 사변형 172"/>
              <p:cNvSpPr/>
              <p:nvPr/>
            </p:nvSpPr>
            <p:spPr>
              <a:xfrm rot="5400000">
                <a:off x="7608067" y="6222401"/>
                <a:ext cx="889845" cy="462360"/>
              </a:xfrm>
              <a:prstGeom prst="parallelogram">
                <a:avLst>
                  <a:gd name="adj" fmla="val 16760"/>
                </a:avLst>
              </a:prstGeom>
              <a:gradFill flip="none" rotWithShape="1">
                <a:gsLst>
                  <a:gs pos="0">
                    <a:srgbClr val="29B18D">
                      <a:alpha val="54000"/>
                    </a:srgbClr>
                  </a:gs>
                  <a:gs pos="66000">
                    <a:srgbClr val="22548B">
                      <a:alpha val="0"/>
                    </a:srgbClr>
                  </a:gs>
                </a:gsLst>
                <a:lin ang="6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평행 사변형 173"/>
              <p:cNvSpPr/>
              <p:nvPr/>
            </p:nvSpPr>
            <p:spPr>
              <a:xfrm rot="5400000" flipV="1">
                <a:off x="7811847" y="6493008"/>
                <a:ext cx="1088608" cy="145144"/>
              </a:xfrm>
              <a:prstGeom prst="parallelogram">
                <a:avLst>
                  <a:gd name="adj" fmla="val 43270"/>
                </a:avLst>
              </a:prstGeom>
              <a:gradFill flip="none" rotWithShape="1">
                <a:gsLst>
                  <a:gs pos="0">
                    <a:srgbClr val="1B775F">
                      <a:alpha val="69000"/>
                    </a:srgbClr>
                  </a:gs>
                  <a:gs pos="57000">
                    <a:srgbClr val="1B436F">
                      <a:alpha val="0"/>
                    </a:srgbClr>
                  </a:gs>
                </a:gsLst>
                <a:lin ang="12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4567293" y="4742031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400" b="1" spc="-154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2013</a:t>
            </a:r>
            <a:endParaRPr lang="en-US" altLang="ko-KR" sz="1400" b="1" spc="-154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5141745" y="4734951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400" b="1" spc="-154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2014</a:t>
            </a:r>
            <a:endParaRPr lang="en-US" altLang="ko-KR" sz="1400" b="1" spc="-154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5196201" y="3410010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800" b="1" spc="-51" dirty="0" smtClean="0">
                <a:solidFill>
                  <a:srgbClr val="29B18D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402</a:t>
            </a:r>
            <a:endParaRPr lang="en-US" altLang="ko-KR" sz="1800" b="1" spc="-51" dirty="0">
              <a:solidFill>
                <a:srgbClr val="29B18D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8" name="TextBox 69"/>
          <p:cNvSpPr txBox="1">
            <a:spLocks noChangeArrowheads="1"/>
          </p:cNvSpPr>
          <p:nvPr/>
        </p:nvSpPr>
        <p:spPr bwMode="auto">
          <a:xfrm>
            <a:off x="4580525" y="3622388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800" b="1" spc="-51" dirty="0" smtClean="0">
                <a:solidFill>
                  <a:srgbClr val="047DC8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382</a:t>
            </a:r>
            <a:endParaRPr lang="en-US" altLang="ko-KR" sz="1800" b="1" spc="-51" dirty="0">
              <a:solidFill>
                <a:srgbClr val="047DC8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480869" y="5154712"/>
            <a:ext cx="940226" cy="256777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1000" b="1" dirty="0" smtClean="0"/>
              <a:t>단위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억원</a:t>
            </a:r>
            <a:endParaRPr lang="ko-KR" altLang="en-US" sz="10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5216632" y="5370736"/>
            <a:ext cx="1886351" cy="256777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1000" b="1" dirty="0" smtClean="0"/>
              <a:t>▲최근 </a:t>
            </a:r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개년 법인 매출현황</a:t>
            </a:r>
            <a:endParaRPr lang="ko-KR" altLang="en-US" sz="1000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4595641" y="991211"/>
            <a:ext cx="2245268" cy="502999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sz="1300" b="1" dirty="0" smtClean="0"/>
              <a:t>빠른 속도로 성장하는 </a:t>
            </a:r>
            <a:endParaRPr lang="en-US" altLang="ko-KR" sz="1300" b="1" dirty="0" smtClean="0"/>
          </a:p>
          <a:p>
            <a:r>
              <a:rPr lang="en-US" altLang="ko-KR" sz="1300" b="1" dirty="0"/>
              <a:t> </a:t>
            </a:r>
            <a:r>
              <a:rPr lang="en-US" altLang="ko-KR" sz="1300" b="1" dirty="0" smtClean="0"/>
              <a:t>          </a:t>
            </a:r>
            <a:r>
              <a:rPr lang="ko-KR" altLang="en-US" sz="1300" b="1" dirty="0" err="1" smtClean="0"/>
              <a:t>가온감정평가법인</a:t>
            </a:r>
            <a:endParaRPr lang="ko-KR" altLang="en-US" sz="1300" b="1" dirty="0"/>
          </a:p>
        </p:txBody>
      </p:sp>
      <p:grpSp>
        <p:nvGrpSpPr>
          <p:cNvPr id="219" name="그룹 9"/>
          <p:cNvGrpSpPr/>
          <p:nvPr/>
        </p:nvGrpSpPr>
        <p:grpSpPr>
          <a:xfrm>
            <a:off x="6889908" y="1539441"/>
            <a:ext cx="455056" cy="4347257"/>
            <a:chOff x="6178549" y="3147900"/>
            <a:chExt cx="623896" cy="3276720"/>
          </a:xfrm>
        </p:grpSpPr>
        <p:sp>
          <p:nvSpPr>
            <p:cNvPr id="220" name="평행 사변형 38"/>
            <p:cNvSpPr/>
            <p:nvPr/>
          </p:nvSpPr>
          <p:spPr>
            <a:xfrm rot="5400000">
              <a:off x="5160644" y="4229445"/>
              <a:ext cx="2520071" cy="462361"/>
            </a:xfrm>
            <a:prstGeom prst="parallelogram">
              <a:avLst>
                <a:gd name="adj" fmla="val 16760"/>
              </a:avLst>
            </a:prstGeom>
            <a:solidFill>
              <a:srgbClr val="047DC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1" name="그림 2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85806">
              <a:off x="6008996" y="3517112"/>
              <a:ext cx="923370" cy="361672"/>
            </a:xfrm>
            <a:prstGeom prst="rect">
              <a:avLst/>
            </a:prstGeom>
          </p:spPr>
        </p:pic>
        <p:sp>
          <p:nvSpPr>
            <p:cNvPr id="222" name="자유형 221"/>
            <p:cNvSpPr/>
            <p:nvPr/>
          </p:nvSpPr>
          <p:spPr>
            <a:xfrm>
              <a:off x="6178549" y="3147900"/>
              <a:ext cx="623887" cy="126206"/>
            </a:xfrm>
            <a:custGeom>
              <a:avLst/>
              <a:gdLst>
                <a:gd name="connsiteX0" fmla="*/ 454818 w 595312"/>
                <a:gd name="connsiteY0" fmla="*/ 126206 h 126206"/>
                <a:gd name="connsiteX1" fmla="*/ 595312 w 595312"/>
                <a:gd name="connsiteY1" fmla="*/ 66675 h 126206"/>
                <a:gd name="connsiteX2" fmla="*/ 142875 w 595312"/>
                <a:gd name="connsiteY2" fmla="*/ 0 h 126206"/>
                <a:gd name="connsiteX3" fmla="*/ 0 w 595312"/>
                <a:gd name="connsiteY3" fmla="*/ 50006 h 126206"/>
                <a:gd name="connsiteX4" fmla="*/ 454818 w 595312"/>
                <a:gd name="connsiteY4" fmla="*/ 126206 h 126206"/>
                <a:gd name="connsiteX0" fmla="*/ 454818 w 607218"/>
                <a:gd name="connsiteY0" fmla="*/ 126206 h 126206"/>
                <a:gd name="connsiteX1" fmla="*/ 607218 w 607218"/>
                <a:gd name="connsiteY1" fmla="*/ 66675 h 126206"/>
                <a:gd name="connsiteX2" fmla="*/ 142875 w 607218"/>
                <a:gd name="connsiteY2" fmla="*/ 0 h 126206"/>
                <a:gd name="connsiteX3" fmla="*/ 0 w 607218"/>
                <a:gd name="connsiteY3" fmla="*/ 50006 h 126206"/>
                <a:gd name="connsiteX4" fmla="*/ 454818 w 607218"/>
                <a:gd name="connsiteY4" fmla="*/ 126206 h 126206"/>
                <a:gd name="connsiteX0" fmla="*/ 454818 w 538162"/>
                <a:gd name="connsiteY0" fmla="*/ 142875 h 142875"/>
                <a:gd name="connsiteX1" fmla="*/ 538162 w 538162"/>
                <a:gd name="connsiteY1" fmla="*/ 0 h 142875"/>
                <a:gd name="connsiteX2" fmla="*/ 142875 w 538162"/>
                <a:gd name="connsiteY2" fmla="*/ 16669 h 142875"/>
                <a:gd name="connsiteX3" fmla="*/ 0 w 538162"/>
                <a:gd name="connsiteY3" fmla="*/ 66675 h 142875"/>
                <a:gd name="connsiteX4" fmla="*/ 454818 w 538162"/>
                <a:gd name="connsiteY4" fmla="*/ 142875 h 142875"/>
                <a:gd name="connsiteX0" fmla="*/ 454818 w 600074"/>
                <a:gd name="connsiteY0" fmla="*/ 126206 h 126206"/>
                <a:gd name="connsiteX1" fmla="*/ 600074 w 600074"/>
                <a:gd name="connsiteY1" fmla="*/ 59531 h 126206"/>
                <a:gd name="connsiteX2" fmla="*/ 142875 w 600074"/>
                <a:gd name="connsiteY2" fmla="*/ 0 h 126206"/>
                <a:gd name="connsiteX3" fmla="*/ 0 w 600074"/>
                <a:gd name="connsiteY3" fmla="*/ 50006 h 126206"/>
                <a:gd name="connsiteX4" fmla="*/ 454818 w 600074"/>
                <a:gd name="connsiteY4" fmla="*/ 126206 h 126206"/>
                <a:gd name="connsiteX0" fmla="*/ 540543 w 685799"/>
                <a:gd name="connsiteY0" fmla="*/ 319087 h 319087"/>
                <a:gd name="connsiteX1" fmla="*/ 685799 w 685799"/>
                <a:gd name="connsiteY1" fmla="*/ 252412 h 319087"/>
                <a:gd name="connsiteX2" fmla="*/ 228600 w 685799"/>
                <a:gd name="connsiteY2" fmla="*/ 192881 h 319087"/>
                <a:gd name="connsiteX3" fmla="*/ 0 w 685799"/>
                <a:gd name="connsiteY3" fmla="*/ 0 h 319087"/>
                <a:gd name="connsiteX4" fmla="*/ 540543 w 685799"/>
                <a:gd name="connsiteY4" fmla="*/ 319087 h 319087"/>
                <a:gd name="connsiteX0" fmla="*/ 478631 w 623887"/>
                <a:gd name="connsiteY0" fmla="*/ 126206 h 126206"/>
                <a:gd name="connsiteX1" fmla="*/ 623887 w 623887"/>
                <a:gd name="connsiteY1" fmla="*/ 59531 h 126206"/>
                <a:gd name="connsiteX2" fmla="*/ 166688 w 623887"/>
                <a:gd name="connsiteY2" fmla="*/ 0 h 126206"/>
                <a:gd name="connsiteX3" fmla="*/ 0 w 623887"/>
                <a:gd name="connsiteY3" fmla="*/ 50006 h 126206"/>
                <a:gd name="connsiteX4" fmla="*/ 478631 w 623887"/>
                <a:gd name="connsiteY4" fmla="*/ 126206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887" h="126206">
                  <a:moveTo>
                    <a:pt x="478631" y="126206"/>
                  </a:moveTo>
                  <a:lnTo>
                    <a:pt x="623887" y="59531"/>
                  </a:lnTo>
                  <a:lnTo>
                    <a:pt x="166688" y="0"/>
                  </a:lnTo>
                  <a:lnTo>
                    <a:pt x="0" y="50006"/>
                  </a:lnTo>
                  <a:lnTo>
                    <a:pt x="478631" y="126206"/>
                  </a:lnTo>
                  <a:close/>
                </a:path>
              </a:pathLst>
            </a:custGeom>
            <a:solidFill>
              <a:srgbClr val="1EA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222"/>
            <p:cNvSpPr/>
            <p:nvPr/>
          </p:nvSpPr>
          <p:spPr>
            <a:xfrm rot="508837">
              <a:off x="6197339" y="3222209"/>
              <a:ext cx="504000" cy="25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24" name="평행 사변형 223"/>
            <p:cNvSpPr/>
            <p:nvPr/>
          </p:nvSpPr>
          <p:spPr>
            <a:xfrm rot="5400000" flipV="1">
              <a:off x="5476877" y="4387638"/>
              <a:ext cx="2499962" cy="151175"/>
            </a:xfrm>
            <a:prstGeom prst="parallelogram">
              <a:avLst>
                <a:gd name="adj" fmla="val 43270"/>
              </a:avLst>
            </a:prstGeom>
            <a:solidFill>
              <a:srgbClr val="024B7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타원 224"/>
            <p:cNvSpPr/>
            <p:nvPr/>
          </p:nvSpPr>
          <p:spPr>
            <a:xfrm rot="5400000">
              <a:off x="5755987" y="4050075"/>
              <a:ext cx="1791127" cy="3857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226" name="그룹 47"/>
            <p:cNvGrpSpPr/>
            <p:nvPr/>
          </p:nvGrpSpPr>
          <p:grpSpPr>
            <a:xfrm>
              <a:off x="6191765" y="5686901"/>
              <a:ext cx="596459" cy="737719"/>
              <a:chOff x="7821810" y="5988842"/>
              <a:chExt cx="596459" cy="737719"/>
            </a:xfrm>
          </p:grpSpPr>
          <p:sp>
            <p:nvSpPr>
              <p:cNvPr id="227" name="평행 사변형 226"/>
              <p:cNvSpPr/>
              <p:nvPr/>
            </p:nvSpPr>
            <p:spPr>
              <a:xfrm rot="5400000">
                <a:off x="7750462" y="6060547"/>
                <a:ext cx="605054" cy="462358"/>
              </a:xfrm>
              <a:prstGeom prst="parallelogram">
                <a:avLst>
                  <a:gd name="adj" fmla="val 16760"/>
                </a:avLst>
              </a:prstGeom>
              <a:gradFill flip="none" rotWithShape="1">
                <a:gsLst>
                  <a:gs pos="0">
                    <a:srgbClr val="047DC8">
                      <a:alpha val="49000"/>
                    </a:srgbClr>
                  </a:gs>
                  <a:gs pos="66000">
                    <a:srgbClr val="22548B">
                      <a:alpha val="0"/>
                    </a:srgbClr>
                  </a:gs>
                </a:gsLst>
                <a:lin ang="6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평행 사변형 227"/>
              <p:cNvSpPr/>
              <p:nvPr/>
            </p:nvSpPr>
            <p:spPr>
              <a:xfrm rot="5400000" flipV="1">
                <a:off x="7976838" y="6285131"/>
                <a:ext cx="737719" cy="145142"/>
              </a:xfrm>
              <a:prstGeom prst="parallelogram">
                <a:avLst>
                  <a:gd name="adj" fmla="val 4327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alpha val="80000"/>
                    </a:schemeClr>
                  </a:gs>
                  <a:gs pos="57000">
                    <a:srgbClr val="1B436F">
                      <a:alpha val="0"/>
                    </a:srgbClr>
                  </a:gs>
                </a:gsLst>
                <a:lin ang="1200000" scaled="0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9" name="TextBox 228"/>
          <p:cNvSpPr txBox="1">
            <a:spLocks noChangeArrowheads="1"/>
          </p:cNvSpPr>
          <p:nvPr/>
        </p:nvSpPr>
        <p:spPr bwMode="auto">
          <a:xfrm>
            <a:off x="6926985" y="4734570"/>
            <a:ext cx="300372" cy="2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ko-KR" sz="1400" b="1" spc="-154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2017</a:t>
            </a:r>
          </a:p>
        </p:txBody>
      </p:sp>
      <p:pic>
        <p:nvPicPr>
          <p:cNvPr id="127" name="Picture 2" descr="O:\가온총무부\※행사사진※\2018\ASEAN\가온법인 단체사진\DSC0703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07"/>
          <a:stretch/>
        </p:blipFill>
        <p:spPr bwMode="auto">
          <a:xfrm>
            <a:off x="2330800" y="3608051"/>
            <a:ext cx="2045444" cy="12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4608661" y="2883744"/>
            <a:ext cx="3245506" cy="410666"/>
          </a:xfrm>
          <a:prstGeom prst="rect">
            <a:avLst/>
          </a:prstGeom>
          <a:noFill/>
        </p:spPr>
        <p:txBody>
          <a:bodyPr wrap="square" lIns="101892" tIns="50947" rIns="101892" bIns="50947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바른고딕" panose="020B0603020101020101" pitchFamily="50" charset="-127"/>
              </a:rPr>
              <a:t>그래프 그림 삭제 예정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10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5216749"/>
            <a:ext cx="6878913" cy="569255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5" y="4132337"/>
            <a:ext cx="2006405" cy="1763486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 flipH="1">
            <a:off x="1365135" y="7550314"/>
            <a:ext cx="5036357" cy="0"/>
          </a:xfrm>
          <a:prstGeom prst="line">
            <a:avLst/>
          </a:prstGeom>
          <a:ln w="28575">
            <a:solidFill>
              <a:srgbClr val="149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\\server01\gaon\가온집행부\임세환\리플렛샘플\사진\Screenshot_20160628-1512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3592" r="7551" b="12606"/>
          <a:stretch/>
        </p:blipFill>
        <p:spPr bwMode="auto">
          <a:xfrm>
            <a:off x="3152252" y="6484131"/>
            <a:ext cx="1462124" cy="98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2" descr="\\server01\gaon\가온집행부\임세환\리플렛샘플\사진\Screenshot_20160628-15091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8"/>
          <a:stretch/>
        </p:blipFill>
        <p:spPr bwMode="auto">
          <a:xfrm>
            <a:off x="1455439" y="6484131"/>
            <a:ext cx="1584736" cy="98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0" name="직사각형 9"/>
          <p:cNvSpPr/>
          <p:nvPr/>
        </p:nvSpPr>
        <p:spPr>
          <a:xfrm>
            <a:off x="6664990" y="10578087"/>
            <a:ext cx="1112173" cy="330086"/>
          </a:xfrm>
          <a:prstGeom prst="rect">
            <a:avLst/>
          </a:prstGeom>
          <a:solidFill>
            <a:srgbClr val="E1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92" tIns="50947" rIns="101892" bIns="50947"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3271"/>
          <a:stretch/>
        </p:blipFill>
        <p:spPr bwMode="auto">
          <a:xfrm>
            <a:off x="4722880" y="6484131"/>
            <a:ext cx="1584742" cy="98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02732" y="10277777"/>
            <a:ext cx="5883413" cy="641124"/>
          </a:xfrm>
          <a:custGeom>
            <a:avLst/>
            <a:gdLst>
              <a:gd name="connsiteX0" fmla="*/ 0 w 5724848"/>
              <a:gd name="connsiteY0" fmla="*/ 0 h 453451"/>
              <a:gd name="connsiteX1" fmla="*/ 5724848 w 5724848"/>
              <a:gd name="connsiteY1" fmla="*/ 0 h 453451"/>
              <a:gd name="connsiteX2" fmla="*/ 5724848 w 5724848"/>
              <a:gd name="connsiteY2" fmla="*/ 453451 h 453451"/>
              <a:gd name="connsiteX3" fmla="*/ 0 w 5724848"/>
              <a:gd name="connsiteY3" fmla="*/ 453451 h 453451"/>
              <a:gd name="connsiteX4" fmla="*/ 0 w 5724848"/>
              <a:gd name="connsiteY4" fmla="*/ 0 h 453451"/>
              <a:gd name="connsiteX0" fmla="*/ 0 w 5724848"/>
              <a:gd name="connsiteY0" fmla="*/ 0 h 510601"/>
              <a:gd name="connsiteX1" fmla="*/ 5724848 w 5724848"/>
              <a:gd name="connsiteY1" fmla="*/ 0 h 510601"/>
              <a:gd name="connsiteX2" fmla="*/ 5724848 w 5724848"/>
              <a:gd name="connsiteY2" fmla="*/ 453451 h 510601"/>
              <a:gd name="connsiteX3" fmla="*/ 298450 w 5724848"/>
              <a:gd name="connsiteY3" fmla="*/ 510601 h 510601"/>
              <a:gd name="connsiteX4" fmla="*/ 0 w 5724848"/>
              <a:gd name="connsiteY4" fmla="*/ 0 h 510601"/>
              <a:gd name="connsiteX0" fmla="*/ 0 w 5717704"/>
              <a:gd name="connsiteY0" fmla="*/ 0 h 510601"/>
              <a:gd name="connsiteX1" fmla="*/ 5717704 w 5717704"/>
              <a:gd name="connsiteY1" fmla="*/ 0 h 510601"/>
              <a:gd name="connsiteX2" fmla="*/ 5717704 w 5717704"/>
              <a:gd name="connsiteY2" fmla="*/ 453451 h 510601"/>
              <a:gd name="connsiteX3" fmla="*/ 291306 w 5717704"/>
              <a:gd name="connsiteY3" fmla="*/ 510601 h 510601"/>
              <a:gd name="connsiteX4" fmla="*/ 0 w 5717704"/>
              <a:gd name="connsiteY4" fmla="*/ 0 h 510601"/>
              <a:gd name="connsiteX0" fmla="*/ 0 w 5717704"/>
              <a:gd name="connsiteY0" fmla="*/ 0 h 518459"/>
              <a:gd name="connsiteX1" fmla="*/ 5717704 w 5717704"/>
              <a:gd name="connsiteY1" fmla="*/ 0 h 518459"/>
              <a:gd name="connsiteX2" fmla="*/ 5717704 w 5717704"/>
              <a:gd name="connsiteY2" fmla="*/ 453451 h 518459"/>
              <a:gd name="connsiteX3" fmla="*/ 227012 w 5717704"/>
              <a:gd name="connsiteY3" fmla="*/ 518459 h 518459"/>
              <a:gd name="connsiteX4" fmla="*/ 0 w 5717704"/>
              <a:gd name="connsiteY4" fmla="*/ 0 h 518459"/>
              <a:gd name="connsiteX0" fmla="*/ 0 w 5720085"/>
              <a:gd name="connsiteY0" fmla="*/ 0 h 518459"/>
              <a:gd name="connsiteX1" fmla="*/ 5717704 w 5720085"/>
              <a:gd name="connsiteY1" fmla="*/ 0 h 518459"/>
              <a:gd name="connsiteX2" fmla="*/ 5720085 w 5720085"/>
              <a:gd name="connsiteY2" fmla="*/ 516316 h 518459"/>
              <a:gd name="connsiteX3" fmla="*/ 227012 w 5720085"/>
              <a:gd name="connsiteY3" fmla="*/ 518459 h 518459"/>
              <a:gd name="connsiteX4" fmla="*/ 0 w 5720085"/>
              <a:gd name="connsiteY4" fmla="*/ 0 h 51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085" h="518459">
                <a:moveTo>
                  <a:pt x="0" y="0"/>
                </a:moveTo>
                <a:lnTo>
                  <a:pt x="5717704" y="0"/>
                </a:lnTo>
                <a:cubicBezTo>
                  <a:pt x="5718498" y="172105"/>
                  <a:pt x="5719291" y="344211"/>
                  <a:pt x="5720085" y="516316"/>
                </a:cubicBezTo>
                <a:lnTo>
                  <a:pt x="227012" y="5184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73" tIns="46787" rIns="93573" bIns="46787"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"/>
          <p:cNvSpPr/>
          <p:nvPr/>
        </p:nvSpPr>
        <p:spPr>
          <a:xfrm>
            <a:off x="-1772" y="10269477"/>
            <a:ext cx="468187" cy="648413"/>
          </a:xfrm>
          <a:custGeom>
            <a:avLst/>
            <a:gdLst>
              <a:gd name="connsiteX0" fmla="*/ 0 w 5724848"/>
              <a:gd name="connsiteY0" fmla="*/ 0 h 453451"/>
              <a:gd name="connsiteX1" fmla="*/ 5724848 w 5724848"/>
              <a:gd name="connsiteY1" fmla="*/ 0 h 453451"/>
              <a:gd name="connsiteX2" fmla="*/ 5724848 w 5724848"/>
              <a:gd name="connsiteY2" fmla="*/ 453451 h 453451"/>
              <a:gd name="connsiteX3" fmla="*/ 0 w 5724848"/>
              <a:gd name="connsiteY3" fmla="*/ 453451 h 453451"/>
              <a:gd name="connsiteX4" fmla="*/ 0 w 5724848"/>
              <a:gd name="connsiteY4" fmla="*/ 0 h 453451"/>
              <a:gd name="connsiteX0" fmla="*/ 0 w 5724848"/>
              <a:gd name="connsiteY0" fmla="*/ 0 h 510601"/>
              <a:gd name="connsiteX1" fmla="*/ 5724848 w 5724848"/>
              <a:gd name="connsiteY1" fmla="*/ 0 h 510601"/>
              <a:gd name="connsiteX2" fmla="*/ 5724848 w 5724848"/>
              <a:gd name="connsiteY2" fmla="*/ 453451 h 510601"/>
              <a:gd name="connsiteX3" fmla="*/ 298450 w 5724848"/>
              <a:gd name="connsiteY3" fmla="*/ 510601 h 510601"/>
              <a:gd name="connsiteX4" fmla="*/ 0 w 5724848"/>
              <a:gd name="connsiteY4" fmla="*/ 0 h 510601"/>
              <a:gd name="connsiteX0" fmla="*/ 0 w 5717704"/>
              <a:gd name="connsiteY0" fmla="*/ 0 h 510601"/>
              <a:gd name="connsiteX1" fmla="*/ 5717704 w 5717704"/>
              <a:gd name="connsiteY1" fmla="*/ 0 h 510601"/>
              <a:gd name="connsiteX2" fmla="*/ 5717704 w 5717704"/>
              <a:gd name="connsiteY2" fmla="*/ 453451 h 510601"/>
              <a:gd name="connsiteX3" fmla="*/ 291306 w 5717704"/>
              <a:gd name="connsiteY3" fmla="*/ 510601 h 510601"/>
              <a:gd name="connsiteX4" fmla="*/ 0 w 5717704"/>
              <a:gd name="connsiteY4" fmla="*/ 0 h 510601"/>
              <a:gd name="connsiteX0" fmla="*/ 0 w 5717704"/>
              <a:gd name="connsiteY0" fmla="*/ 0 h 518459"/>
              <a:gd name="connsiteX1" fmla="*/ 5717704 w 5717704"/>
              <a:gd name="connsiteY1" fmla="*/ 0 h 518459"/>
              <a:gd name="connsiteX2" fmla="*/ 5717704 w 5717704"/>
              <a:gd name="connsiteY2" fmla="*/ 453451 h 518459"/>
              <a:gd name="connsiteX3" fmla="*/ 227012 w 5717704"/>
              <a:gd name="connsiteY3" fmla="*/ 518459 h 518459"/>
              <a:gd name="connsiteX4" fmla="*/ 0 w 5717704"/>
              <a:gd name="connsiteY4" fmla="*/ 0 h 518459"/>
              <a:gd name="connsiteX0" fmla="*/ 0 w 5720085"/>
              <a:gd name="connsiteY0" fmla="*/ 0 h 518459"/>
              <a:gd name="connsiteX1" fmla="*/ 5717704 w 5720085"/>
              <a:gd name="connsiteY1" fmla="*/ 0 h 518459"/>
              <a:gd name="connsiteX2" fmla="*/ 5720085 w 5720085"/>
              <a:gd name="connsiteY2" fmla="*/ 516316 h 518459"/>
              <a:gd name="connsiteX3" fmla="*/ 227012 w 5720085"/>
              <a:gd name="connsiteY3" fmla="*/ 518459 h 518459"/>
              <a:gd name="connsiteX4" fmla="*/ 0 w 5720085"/>
              <a:gd name="connsiteY4" fmla="*/ 0 h 518459"/>
              <a:gd name="connsiteX0" fmla="*/ 0 w 5720085"/>
              <a:gd name="connsiteY0" fmla="*/ 0 h 526317"/>
              <a:gd name="connsiteX1" fmla="*/ 5717704 w 5720085"/>
              <a:gd name="connsiteY1" fmla="*/ 0 h 526317"/>
              <a:gd name="connsiteX2" fmla="*/ 5720085 w 5720085"/>
              <a:gd name="connsiteY2" fmla="*/ 516316 h 526317"/>
              <a:gd name="connsiteX3" fmla="*/ 99969 w 5720085"/>
              <a:gd name="connsiteY3" fmla="*/ 526317 h 526317"/>
              <a:gd name="connsiteX4" fmla="*/ 0 w 5720085"/>
              <a:gd name="connsiteY4" fmla="*/ 0 h 526317"/>
              <a:gd name="connsiteX0" fmla="*/ 111768 w 5620116"/>
              <a:gd name="connsiteY0" fmla="*/ 3929 h 526317"/>
              <a:gd name="connsiteX1" fmla="*/ 5617735 w 5620116"/>
              <a:gd name="connsiteY1" fmla="*/ 0 h 526317"/>
              <a:gd name="connsiteX2" fmla="*/ 5620116 w 5620116"/>
              <a:gd name="connsiteY2" fmla="*/ 516316 h 526317"/>
              <a:gd name="connsiteX3" fmla="*/ 0 w 5620116"/>
              <a:gd name="connsiteY3" fmla="*/ 526317 h 526317"/>
              <a:gd name="connsiteX4" fmla="*/ 111768 w 5620116"/>
              <a:gd name="connsiteY4" fmla="*/ 3929 h 526317"/>
              <a:gd name="connsiteX0" fmla="*/ 27075 w 5535423"/>
              <a:gd name="connsiteY0" fmla="*/ 3929 h 526317"/>
              <a:gd name="connsiteX1" fmla="*/ 5533042 w 5535423"/>
              <a:gd name="connsiteY1" fmla="*/ 0 h 526317"/>
              <a:gd name="connsiteX2" fmla="*/ 5535423 w 5535423"/>
              <a:gd name="connsiteY2" fmla="*/ 516316 h 526317"/>
              <a:gd name="connsiteX3" fmla="*/ 0 w 5535423"/>
              <a:gd name="connsiteY3" fmla="*/ 526317 h 526317"/>
              <a:gd name="connsiteX4" fmla="*/ 27075 w 5535423"/>
              <a:gd name="connsiteY4" fmla="*/ 3929 h 526317"/>
              <a:gd name="connsiteX0" fmla="*/ 0 w 5550699"/>
              <a:gd name="connsiteY0" fmla="*/ 7858 h 526317"/>
              <a:gd name="connsiteX1" fmla="*/ 5548318 w 5550699"/>
              <a:gd name="connsiteY1" fmla="*/ 0 h 526317"/>
              <a:gd name="connsiteX2" fmla="*/ 5550699 w 5550699"/>
              <a:gd name="connsiteY2" fmla="*/ 516316 h 526317"/>
              <a:gd name="connsiteX3" fmla="*/ 15276 w 5550699"/>
              <a:gd name="connsiteY3" fmla="*/ 526317 h 526317"/>
              <a:gd name="connsiteX4" fmla="*/ 0 w 5550699"/>
              <a:gd name="connsiteY4" fmla="*/ 7858 h 526317"/>
              <a:gd name="connsiteX0" fmla="*/ 0 w 5548316"/>
              <a:gd name="connsiteY0" fmla="*/ 7858 h 526317"/>
              <a:gd name="connsiteX1" fmla="*/ 5548318 w 5548316"/>
              <a:gd name="connsiteY1" fmla="*/ 0 h 526317"/>
              <a:gd name="connsiteX2" fmla="*/ 3814496 w 5548316"/>
              <a:gd name="connsiteY2" fmla="*/ 520246 h 526317"/>
              <a:gd name="connsiteX3" fmla="*/ 15276 w 5548316"/>
              <a:gd name="connsiteY3" fmla="*/ 526317 h 526317"/>
              <a:gd name="connsiteX4" fmla="*/ 0 w 5548316"/>
              <a:gd name="connsiteY4" fmla="*/ 7858 h 526317"/>
              <a:gd name="connsiteX0" fmla="*/ 0 w 5548316"/>
              <a:gd name="connsiteY0" fmla="*/ 7858 h 526317"/>
              <a:gd name="connsiteX1" fmla="*/ 5548318 w 5548316"/>
              <a:gd name="connsiteY1" fmla="*/ 0 h 526317"/>
              <a:gd name="connsiteX2" fmla="*/ 4110917 w 5548316"/>
              <a:gd name="connsiteY2" fmla="*/ 520246 h 526317"/>
              <a:gd name="connsiteX3" fmla="*/ 15276 w 5548316"/>
              <a:gd name="connsiteY3" fmla="*/ 526317 h 526317"/>
              <a:gd name="connsiteX4" fmla="*/ 0 w 5548316"/>
              <a:gd name="connsiteY4" fmla="*/ 7858 h 526317"/>
              <a:gd name="connsiteX0" fmla="*/ 0 w 4110917"/>
              <a:gd name="connsiteY0" fmla="*/ 5894 h 524353"/>
              <a:gd name="connsiteX1" fmla="*/ 2033558 w 4110917"/>
              <a:gd name="connsiteY1" fmla="*/ 0 h 524353"/>
              <a:gd name="connsiteX2" fmla="*/ 4110917 w 4110917"/>
              <a:gd name="connsiteY2" fmla="*/ 518282 h 524353"/>
              <a:gd name="connsiteX3" fmla="*/ 15276 w 4110917"/>
              <a:gd name="connsiteY3" fmla="*/ 524353 h 524353"/>
              <a:gd name="connsiteX4" fmla="*/ 0 w 4110917"/>
              <a:gd name="connsiteY4" fmla="*/ 5894 h 524353"/>
              <a:gd name="connsiteX0" fmla="*/ 0 w 4110917"/>
              <a:gd name="connsiteY0" fmla="*/ 5894 h 524353"/>
              <a:gd name="connsiteX1" fmla="*/ 2033558 w 4110917"/>
              <a:gd name="connsiteY1" fmla="*/ 0 h 524353"/>
              <a:gd name="connsiteX2" fmla="*/ 4110917 w 4110917"/>
              <a:gd name="connsiteY2" fmla="*/ 518282 h 524353"/>
              <a:gd name="connsiteX3" fmla="*/ 15276 w 4110917"/>
              <a:gd name="connsiteY3" fmla="*/ 524353 h 524353"/>
              <a:gd name="connsiteX4" fmla="*/ 0 w 4110917"/>
              <a:gd name="connsiteY4" fmla="*/ 5894 h 524353"/>
              <a:gd name="connsiteX0" fmla="*/ 0 w 4110917"/>
              <a:gd name="connsiteY0" fmla="*/ 5894 h 524353"/>
              <a:gd name="connsiteX1" fmla="*/ 2033558 w 4110917"/>
              <a:gd name="connsiteY1" fmla="*/ 0 h 524353"/>
              <a:gd name="connsiteX2" fmla="*/ 4110917 w 4110917"/>
              <a:gd name="connsiteY2" fmla="*/ 518282 h 524353"/>
              <a:gd name="connsiteX3" fmla="*/ 15276 w 4110917"/>
              <a:gd name="connsiteY3" fmla="*/ 524353 h 524353"/>
              <a:gd name="connsiteX4" fmla="*/ 0 w 4110917"/>
              <a:gd name="connsiteY4" fmla="*/ 5894 h 524353"/>
              <a:gd name="connsiteX0" fmla="*/ 48246 w 4095641"/>
              <a:gd name="connsiteY0" fmla="*/ 3929 h 524353"/>
              <a:gd name="connsiteX1" fmla="*/ 2018282 w 4095641"/>
              <a:gd name="connsiteY1" fmla="*/ 0 h 524353"/>
              <a:gd name="connsiteX2" fmla="*/ 4095641 w 4095641"/>
              <a:gd name="connsiteY2" fmla="*/ 518282 h 524353"/>
              <a:gd name="connsiteX3" fmla="*/ 0 w 4095641"/>
              <a:gd name="connsiteY3" fmla="*/ 524353 h 524353"/>
              <a:gd name="connsiteX4" fmla="*/ 48246 w 4095641"/>
              <a:gd name="connsiteY4" fmla="*/ 3929 h 524353"/>
              <a:gd name="connsiteX0" fmla="*/ 0 w 4047395"/>
              <a:gd name="connsiteY0" fmla="*/ 3929 h 526318"/>
              <a:gd name="connsiteX1" fmla="*/ 1970036 w 4047395"/>
              <a:gd name="connsiteY1" fmla="*/ 0 h 526318"/>
              <a:gd name="connsiteX2" fmla="*/ 4047395 w 4047395"/>
              <a:gd name="connsiteY2" fmla="*/ 518282 h 526318"/>
              <a:gd name="connsiteX3" fmla="*/ 57627 w 4047395"/>
              <a:gd name="connsiteY3" fmla="*/ 526318 h 526318"/>
              <a:gd name="connsiteX4" fmla="*/ 0 w 4047395"/>
              <a:gd name="connsiteY4" fmla="*/ 3929 h 526318"/>
              <a:gd name="connsiteX0" fmla="*/ 0 w 4047395"/>
              <a:gd name="connsiteY0" fmla="*/ 3929 h 524354"/>
              <a:gd name="connsiteX1" fmla="*/ 1970036 w 4047395"/>
              <a:gd name="connsiteY1" fmla="*/ 0 h 524354"/>
              <a:gd name="connsiteX2" fmla="*/ 4047395 w 4047395"/>
              <a:gd name="connsiteY2" fmla="*/ 518282 h 524354"/>
              <a:gd name="connsiteX3" fmla="*/ 36456 w 4047395"/>
              <a:gd name="connsiteY3" fmla="*/ 524354 h 524354"/>
              <a:gd name="connsiteX4" fmla="*/ 0 w 4047395"/>
              <a:gd name="connsiteY4" fmla="*/ 3929 h 52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395" h="524354">
                <a:moveTo>
                  <a:pt x="0" y="3929"/>
                </a:moveTo>
                <a:lnTo>
                  <a:pt x="1970036" y="0"/>
                </a:lnTo>
                <a:cubicBezTo>
                  <a:pt x="2584859" y="164247"/>
                  <a:pt x="3411410" y="357965"/>
                  <a:pt x="4047395" y="518282"/>
                </a:cubicBezTo>
                <a:lnTo>
                  <a:pt x="36456" y="524354"/>
                </a:lnTo>
                <a:lnTo>
                  <a:pt x="0" y="3929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573" tIns="46787" rIns="93573" bIns="46787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6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5020</TotalTime>
  <Words>302</Words>
  <Application>Microsoft Office PowerPoint</Application>
  <PresentationFormat>사용자 지정</PresentationFormat>
  <Paragraphs>103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kdh017j</dc:creator>
  <cp:lastModifiedBy>shin175j</cp:lastModifiedBy>
  <cp:revision>133</cp:revision>
  <cp:lastPrinted>2018-10-02T05:52:37Z</cp:lastPrinted>
  <dcterms:created xsi:type="dcterms:W3CDTF">2016-07-04T01:22:35Z</dcterms:created>
  <dcterms:modified xsi:type="dcterms:W3CDTF">2019-02-22T06:57:01Z</dcterms:modified>
</cp:coreProperties>
</file>