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186" r:id="rId3"/>
    <p:sldId id="2208" r:id="rId4"/>
    <p:sldId id="2146" r:id="rId5"/>
    <p:sldId id="2209" r:id="rId6"/>
    <p:sldId id="191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646E9-6CAD-458F-B80E-582F91ADB1C7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C8F17-66F6-4118-BC06-66A0476269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0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56FE2F-8A9D-519C-E5FE-927A47E3E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5515519-9ACD-B069-6ADC-3E45F3C3D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9048BE-1A2B-9B4B-12E5-E39C7C4AF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12BFD2-F924-30AA-1A64-144F5151C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B59D62-A561-ED1E-BD18-BD930071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13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57D053-1BBF-7C39-4205-583579A8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E533FF-AD5A-72D6-664A-10865C7CC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CF8019D-9B1B-B3C4-F019-177DE6A2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3B6D65-B052-1F23-22DB-69B9F2F39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2E8FA2E-A50D-35E5-45AA-002114474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29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07334D-22CD-1D25-A62F-A8AA09FA3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9C5138-FBC6-F238-92C7-348C17B71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1B4D6A-FD5D-415E-E994-AD42EFA68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2D7AA8-D6F5-1903-0344-B746D914E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3FC40A-7ACC-88CF-38B9-76500E7F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630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7335BD-5772-6EB7-556D-1A7A35C19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52ED96-DD0A-C311-F6B7-AF3C4CA0A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604D9FE-6CCF-8BF4-1114-3A1391D95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F796F73-2634-24D4-D2FF-17316948F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6D960BF-9F58-623D-1F84-D2DEFBB0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581714-9F89-87A3-0C1E-BDB0999F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13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E8C549-3514-BE8A-3122-7F169A68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F7131BC-424E-A902-58B0-E455AC064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632C41F-BA3D-9C70-99AE-CF72BB695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ACB5DCB-42C0-AE64-9E34-D934C325C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FD52A85-4793-02EC-0C87-3175B8D01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F0C7F0-C83C-E1D2-5D6A-58B154D8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F17B96-0FA2-A533-5C86-19F615072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C8B87FF-B4D1-15B2-8CDB-7DDDF9BB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72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2DCE02-04DD-7998-E78D-557A149DC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39F1C1-500D-2AF5-1FC7-307C250AF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DC6D136-3079-EF0C-3CEF-1A2A6B268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2F18905-53DD-482E-BE55-B3F80B62F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97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A7E81D0-1597-C634-5EAB-48CA78165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2BE239-1005-3804-4E52-0CEC44F3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8A8FC35-DB28-858E-A4D4-5473A840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82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DA71E4-D1F7-F674-8EC2-21B025752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414D117-1D94-D74F-2C17-A9DF2E5CF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B8C0F0E-C27C-9438-AA2E-561D6AB0E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7793801-A65B-63F4-47EE-FECCD0FE7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DBBBC7-73B5-B988-17B1-49F36B0DE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4AF55A5-FC06-CCA1-7234-05E68A7A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30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CDFDB-CA28-51E7-AF47-C9C70674A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7A63C0D-3F07-1822-A8D5-029792CF2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F1F8FB-1CC9-33CD-D887-41E060F71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DC6144C-25BD-F011-19D8-9E0BBE6BD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18B2C0-F079-C0B7-F347-8E8B79A02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06020E5-237A-C57C-4A7D-DFCFE907A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4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F6B82A-3ABA-B6D1-D48E-E4E3FECFF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979BDC9-A48D-A2EE-5457-4136E0ED96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DE3638-E529-A244-690B-BD81227BF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F375FF-3F94-1F59-8B9C-C4B18E1F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5FEB24-8915-B497-11C2-B41AF875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254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55416BE-8343-357C-8D98-7F04E38251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53D061F-D4D3-FEB0-D8E5-978638B8B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273C8E-6ABE-A3EB-58B1-425EFEBCA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BED69B-C0CB-C602-378C-8F3E3BF7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E6D984-FE32-D339-5B80-9B3B4580A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131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1"/>
            <a:ext cx="12192000" cy="66675"/>
          </a:xfrm>
          <a:prstGeom prst="rect">
            <a:avLst/>
          </a:prstGeom>
          <a:solidFill>
            <a:schemeClr val="tx1"/>
          </a:solidFill>
          <a:ln>
            <a:solidFill>
              <a:srgbClr val="132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 dirty="0">
              <a:solidFill>
                <a:prstClr val="white"/>
              </a:solidFill>
            </a:endParaRPr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129728" y="188641"/>
            <a:ext cx="11918933" cy="39394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500" b="1"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cxnSp>
        <p:nvCxnSpPr>
          <p:cNvPr id="3" name="직선 연결선 2"/>
          <p:cNvCxnSpPr/>
          <p:nvPr userDrawn="1"/>
        </p:nvCxnSpPr>
        <p:spPr>
          <a:xfrm>
            <a:off x="143339" y="692696"/>
            <a:ext cx="11905323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 userDrawn="1"/>
        </p:nvSpPr>
        <p:spPr>
          <a:xfrm>
            <a:off x="-11431" y="6618114"/>
            <a:ext cx="12191999" cy="23988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4463820" y="6618114"/>
            <a:ext cx="302683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9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fld id="{B9ABA520-218F-43F4-819C-5B00E8833D57}" type="slidenum">
              <a:rPr lang="en-US" altLang="ko-KR" sz="9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>
                <a:defRPr/>
              </a:pPr>
              <a:t>‹#›</a:t>
            </a:fld>
            <a:r>
              <a:rPr lang="en-US" altLang="ko-KR" sz="9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484046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36BD1B6-D6A0-526F-7DDF-855C73ECC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3441525-D0C6-067A-B521-6C1636D42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50F369-10CB-BF02-313C-1A6AABD0F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9C18A-96C1-458F-902F-8F56C359BF45}" type="datetimeFigureOut">
              <a:rPr lang="ko-KR" altLang="en-US" smtClean="0"/>
              <a:t>2022-06-14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BFFADD-FF31-B18A-6B99-4AC5B5396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168D30-ED6F-F2F4-7956-7E1B92E94C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D359D-F82A-4E10-B37B-C5E43C1508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9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9AFB0E-D017-9353-70B3-56F70D51F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4155" y="2602079"/>
            <a:ext cx="7081421" cy="979827"/>
          </a:xfrm>
        </p:spPr>
        <p:txBody>
          <a:bodyPr>
            <a:noAutofit/>
          </a:bodyPr>
          <a:lstStyle/>
          <a:p>
            <a:r>
              <a:rPr lang="ko-KR" altLang="en-US" sz="4400" dirty="0" err="1"/>
              <a:t>팀즈케어</a:t>
            </a:r>
            <a:r>
              <a:rPr lang="ko-KR" altLang="en-US" sz="4400" dirty="0"/>
              <a:t> 디자인 의뢰서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44BD517-B543-F0F3-EEBB-5DB7332F1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24" y="2602079"/>
            <a:ext cx="3098646" cy="115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7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>
            <a:extLst>
              <a:ext uri="{FF2B5EF4-FFF2-40B4-BE49-F238E27FC236}">
                <a16:creationId xmlns:a16="http://schemas.microsoft.com/office/drawing/2014/main" id="{33673B69-001C-F7A6-695B-947164367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5" r="49425"/>
          <a:stretch/>
        </p:blipFill>
        <p:spPr>
          <a:xfrm>
            <a:off x="763599" y="1065130"/>
            <a:ext cx="2331600" cy="483449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728" y="188641"/>
            <a:ext cx="11918933" cy="39394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ko-KR" dirty="0"/>
              <a:t>1-1 </a:t>
            </a:r>
            <a:r>
              <a:rPr lang="ko-KR" altLang="en-US" dirty="0" err="1"/>
              <a:t>기록장</a:t>
            </a:r>
            <a:r>
              <a:rPr lang="ko-KR" altLang="en-US" dirty="0"/>
              <a:t> </a:t>
            </a:r>
            <a:r>
              <a:rPr lang="ko-KR" altLang="en-US" dirty="0" err="1"/>
              <a:t>메인페이지</a:t>
            </a:r>
            <a:endParaRPr lang="ko-KR" altLang="en-US" dirty="0"/>
          </a:p>
        </p:txBody>
      </p:sp>
      <p:graphicFrame>
        <p:nvGraphicFramePr>
          <p:cNvPr id="20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379488"/>
              </p:ext>
            </p:extLst>
          </p:nvPr>
        </p:nvGraphicFramePr>
        <p:xfrm>
          <a:off x="7023099" y="292596"/>
          <a:ext cx="4598477" cy="6039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7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85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/>
                          <a:ea typeface="맑은 고딕"/>
                        </a:rPr>
                        <a:t>No.</a:t>
                      </a:r>
                      <a:endParaRPr lang="ko-KR" altLang="en-US" sz="85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112542" marR="112542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85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/>
                          <a:ea typeface="맑은 고딕"/>
                        </a:rPr>
                        <a:t>Description</a:t>
                      </a:r>
                      <a:endParaRPr lang="ko-KR" altLang="en-US" sz="85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112542" marR="112542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8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8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1a. [</a:t>
                      </a:r>
                      <a:r>
                        <a:rPr lang="ko-KR" altLang="en-US" sz="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btn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</a:p>
                    <a:p>
                      <a:pPr lvl="0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1b. [</a:t>
                      </a:r>
                      <a:r>
                        <a:rPr lang="ko-KR" altLang="en-US" sz="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알림목록</a:t>
                      </a:r>
                      <a:r>
                        <a:rPr lang="en-US" altLang="ko-KR" sz="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btn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알림목록 페이지로 이동</a:t>
                      </a: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r>
                        <a:rPr lang="ko-KR" altLang="en-US"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신규 알림이 있는 경우 빨강색 배지 표시</a:t>
                      </a:r>
                      <a:endParaRPr lang="en-US" altLang="ko-KR" sz="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2a.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이번주 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(calendar)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현재 요일이 속한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개주 표시</a:t>
                      </a: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[&gt;]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버튼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달력 선택화면 표시</a:t>
                      </a: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Char char="-"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2b.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식단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(carousel)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해당일에 등록된 식단 기록순으로 표시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더보기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버튼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식단다이어리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목록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2c.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운동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(carousel) :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삼성헬스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ios건강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연동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번칸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만보기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자동업데이트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- 2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번칸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부터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해당일에 등록된 운동 기록순으로 표시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더보기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버튼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운동 목록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2d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혈압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혈당 수첩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(carousel)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해당일에 등록된 혈압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혈당 최신순으로 표시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더보기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버튼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혈압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혈당 목록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</a:p>
                    <a:p>
                      <a:pPr marL="0" lvl="0" indent="0">
                        <a:lnSpc>
                          <a:spcPct val="130000"/>
                        </a:lnSpc>
                        <a:buFontTx/>
                        <a:buNone/>
                        <a:defRPr/>
                      </a:pPr>
                      <a:r>
                        <a:rPr lang="en-US" altLang="ko-KR" sz="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2e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약복용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알약 버튼 클릭하여 복용여부 확인</a:t>
                      </a:r>
                    </a:p>
                    <a:p>
                      <a:pPr marL="171450" lvl="0" indent="-171450">
                        <a:lnSpc>
                          <a:spcPct val="130000"/>
                        </a:lnSpc>
                        <a:buFontTx/>
                        <a:buChar char="-"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알림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버튼 클릭하여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on/off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설정</a:t>
                      </a:r>
                    </a:p>
                    <a:p>
                      <a:pPr marL="171450" lvl="0" indent="-171450">
                        <a:lnSpc>
                          <a:spcPct val="130000"/>
                        </a:lnSpc>
                        <a:buFontTx/>
                        <a:buChar char="-"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[+]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버튼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복약추가 페이지로 이동</a:t>
                      </a:r>
                    </a:p>
                    <a:p>
                      <a:pPr lvl="0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2f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카메라 버튼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＂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식단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운동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혈압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혈당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선택하는 페이지 팝업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30000"/>
                        </a:lnSpc>
                        <a:defRPr/>
                      </a:pPr>
                      <a:r>
                        <a:rPr lang="en-US" altLang="ko-KR" sz="8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8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3a.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이동</a:t>
                      </a:r>
                      <a:endParaRPr lang="en-US" altLang="ko-KR" sz="8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0" name="숫자 표시"/>
          <p:cNvSpPr/>
          <p:nvPr/>
        </p:nvSpPr>
        <p:spPr>
          <a:xfrm>
            <a:off x="640912" y="4142939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2d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21" name="숫자 표시"/>
          <p:cNvSpPr/>
          <p:nvPr/>
        </p:nvSpPr>
        <p:spPr>
          <a:xfrm>
            <a:off x="1730448" y="1291689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1a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30" name="숫자 표시"/>
          <p:cNvSpPr/>
          <p:nvPr/>
        </p:nvSpPr>
        <p:spPr>
          <a:xfrm>
            <a:off x="683319" y="1505413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2a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9108" y="1065129"/>
            <a:ext cx="123269" cy="4369811"/>
            <a:chOff x="343005" y="507316"/>
            <a:chExt cx="152339" cy="11657184"/>
          </a:xfrm>
        </p:grpSpPr>
        <p:sp>
          <p:nvSpPr>
            <p:cNvPr id="11" name="직사각형 10"/>
            <p:cNvSpPr/>
            <p:nvPr/>
          </p:nvSpPr>
          <p:spPr>
            <a:xfrm>
              <a:off x="343006" y="507316"/>
              <a:ext cx="152338" cy="805451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anchor="ctr"/>
            <a:lstStyle/>
            <a:p>
              <a:pPr lvl="0" algn="ctr" defTabSz="914400">
                <a:defRPr/>
              </a:pPr>
              <a:r>
                <a:rPr lang="en-US" altLang="ko-KR" sz="800" b="1" ker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1</a:t>
              </a:r>
              <a:endParaRPr lang="ko-KR" altLang="en-US" sz="800" b="1" kern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43005" y="1312765"/>
              <a:ext cx="148132" cy="10851735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anchor="ctr"/>
            <a:lstStyle/>
            <a:p>
              <a:pPr lvl="0" algn="ctr" defTabSz="914400">
                <a:defRPr/>
              </a:pPr>
              <a:r>
                <a:rPr lang="en-US" altLang="ko-KR" sz="800" b="1" ker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2</a:t>
              </a:r>
              <a:endParaRPr lang="ko-KR" altLang="en-US" sz="800" b="1" kern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</p:grpSp>
      <p:sp>
        <p:nvSpPr>
          <p:cNvPr id="16" name="숫자 표시"/>
          <p:cNvSpPr/>
          <p:nvPr/>
        </p:nvSpPr>
        <p:spPr>
          <a:xfrm>
            <a:off x="2167678" y="1244110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1b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18" name="숫자 표시"/>
          <p:cNvSpPr/>
          <p:nvPr/>
        </p:nvSpPr>
        <p:spPr>
          <a:xfrm>
            <a:off x="638499" y="3125682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2c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33" name="숫자 표시"/>
          <p:cNvSpPr/>
          <p:nvPr/>
        </p:nvSpPr>
        <p:spPr>
          <a:xfrm>
            <a:off x="641632" y="2324281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2b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43" name="숫자 표시"/>
          <p:cNvSpPr/>
          <p:nvPr/>
        </p:nvSpPr>
        <p:spPr>
          <a:xfrm>
            <a:off x="661355" y="5021307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  <a:cs typeface="+mj-cs"/>
              </a:rPr>
              <a:t>2e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cxnSp>
        <p:nvCxnSpPr>
          <p:cNvPr id="49" name="직선 화살표 연결선 48"/>
          <p:cNvCxnSpPr/>
          <p:nvPr/>
        </p:nvCxnSpPr>
        <p:spPr>
          <a:xfrm flipH="1">
            <a:off x="1491971" y="2966242"/>
            <a:ext cx="13620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숫자 표시"/>
          <p:cNvSpPr/>
          <p:nvPr/>
        </p:nvSpPr>
        <p:spPr>
          <a:xfrm>
            <a:off x="701890" y="5662119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3a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06308" y="5452084"/>
            <a:ext cx="112665" cy="477661"/>
          </a:xfrm>
          <a:prstGeom prst="rect">
            <a:avLst/>
          </a:prstGeom>
          <a:solidFill>
            <a:srgbClr val="F79646"/>
          </a:solidFill>
          <a:ln w="63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45715" rIns="0" bIns="45715" anchor="ctr"/>
          <a:lstStyle/>
          <a:p>
            <a:pPr lvl="0" algn="ctr" defTabSz="914400">
              <a:defRPr/>
            </a:pPr>
            <a:r>
              <a:rPr lang="en-US" altLang="ko-KR" sz="800" b="1" kern="0" dirty="0">
                <a:solidFill>
                  <a:sysClr val="window" lastClr="FFFFFF"/>
                </a:solidFill>
                <a:latin typeface="맑은 고딕"/>
                <a:ea typeface="맑은 고딕"/>
              </a:rPr>
              <a:t>3</a:t>
            </a:r>
            <a:endParaRPr lang="ko-KR" altLang="en-US" sz="800" b="1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40" name="직선 화살표 연결선 39"/>
          <p:cNvCxnSpPr/>
          <p:nvPr/>
        </p:nvCxnSpPr>
        <p:spPr>
          <a:xfrm flipH="1">
            <a:off x="1545787" y="4839669"/>
            <a:ext cx="13620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/>
          <p:cNvGrpSpPr/>
          <p:nvPr/>
        </p:nvGrpSpPr>
        <p:grpSpPr>
          <a:xfrm>
            <a:off x="1341360" y="3695374"/>
            <a:ext cx="1512686" cy="466383"/>
            <a:chOff x="4152900" y="4299022"/>
            <a:chExt cx="1512686" cy="466383"/>
          </a:xfrm>
        </p:grpSpPr>
        <p:cxnSp>
          <p:nvCxnSpPr>
            <p:cNvPr id="29" name="직선 화살표 연결선 28"/>
            <p:cNvCxnSpPr/>
            <p:nvPr/>
          </p:nvCxnSpPr>
          <p:spPr>
            <a:xfrm flipH="1">
              <a:off x="4152900" y="4370288"/>
              <a:ext cx="136207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5268978" y="4299022"/>
              <a:ext cx="396608" cy="466383"/>
            </a:xfrm>
            <a:prstGeom prst="rect">
              <a:avLst/>
            </a:prstGeom>
          </p:spPr>
        </p:pic>
      </p:grpSp>
      <p:sp>
        <p:nvSpPr>
          <p:cNvPr id="32" name="숫자 표시"/>
          <p:cNvSpPr/>
          <p:nvPr/>
        </p:nvSpPr>
        <p:spPr>
          <a:xfrm>
            <a:off x="2103759" y="3919448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r>
              <a:rPr lang="en-US" altLang="ko-KR" sz="600" b="1">
                <a:solidFill>
                  <a:schemeClr val="bg1"/>
                </a:solidFill>
                <a:latin typeface="+mj-ea"/>
                <a:ea typeface="+mj-ea"/>
                <a:cs typeface="+mj-cs"/>
              </a:rPr>
              <a:t>2f</a:t>
            </a:r>
            <a:endParaRPr lang="ko-KR" altLang="en-US" sz="600" b="1">
              <a:solidFill>
                <a:schemeClr val="bg1"/>
              </a:solidFill>
              <a:latin typeface="+mj-ea"/>
              <a:ea typeface="+mj-ea"/>
              <a:cs typeface="+mj-cs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888243" y="1244110"/>
            <a:ext cx="2023368" cy="4394208"/>
          </a:xfrm>
          <a:prstGeom prst="rect">
            <a:avLst/>
          </a:prstGeom>
        </p:spPr>
      </p:pic>
      <p:sp>
        <p:nvSpPr>
          <p:cNvPr id="42" name="타원 41"/>
          <p:cNvSpPr/>
          <p:nvPr/>
        </p:nvSpPr>
        <p:spPr>
          <a:xfrm>
            <a:off x="2226824" y="5098274"/>
            <a:ext cx="282011" cy="282011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3099395" y="3883277"/>
            <a:ext cx="492787" cy="30099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en-US" altLang="ko-KR" sz="900">
                <a:solidFill>
                  <a:srgbClr val="00B0F0"/>
                </a:solidFill>
              </a:rPr>
              <a:t>Tap</a:t>
            </a:r>
          </a:p>
        </p:txBody>
      </p:sp>
      <p:cxnSp>
        <p:nvCxnSpPr>
          <p:cNvPr id="45" name="꺾인 연결선[E] 45"/>
          <p:cNvCxnSpPr>
            <a:cxnSpLocks/>
            <a:stCxn id="42" idx="6"/>
            <a:endCxn id="14" idx="1"/>
          </p:cNvCxnSpPr>
          <p:nvPr/>
        </p:nvCxnSpPr>
        <p:spPr>
          <a:xfrm flipV="1">
            <a:off x="2508835" y="3441214"/>
            <a:ext cx="1379408" cy="1798066"/>
          </a:xfrm>
          <a:prstGeom prst="bentConnector3">
            <a:avLst>
              <a:gd name="adj1" fmla="val 50000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그림 33">
            <a:extLst>
              <a:ext uri="{FF2B5EF4-FFF2-40B4-BE49-F238E27FC236}">
                <a16:creationId xmlns:a16="http://schemas.microsoft.com/office/drawing/2014/main" id="{F6A97CA8-DF24-A7B6-3C29-532232401A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583743" y="2811956"/>
            <a:ext cx="396608" cy="466383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53BF479E-0CE9-F317-1F44-4081D664CE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683175" y="4748231"/>
            <a:ext cx="396608" cy="466383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EC0A5533-77C0-1A4F-C740-BD578238EE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5542" y="1637441"/>
            <a:ext cx="1534258" cy="168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4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7A8E1A10-0690-5194-78CB-7CA3F786D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9" y="975313"/>
            <a:ext cx="1803652" cy="5334001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1C06492-0D0A-49C8-8B09-0B315753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28" y="188641"/>
            <a:ext cx="11918933" cy="393949"/>
          </a:xfrm>
        </p:spPr>
        <p:txBody>
          <a:bodyPr/>
          <a:lstStyle/>
          <a:p>
            <a:r>
              <a:rPr lang="en-US" altLang="ko-KR" dirty="0"/>
              <a:t>2-1 </a:t>
            </a:r>
            <a:r>
              <a:rPr lang="ko-KR" altLang="en-US" dirty="0" err="1"/>
              <a:t>함께건강</a:t>
            </a:r>
            <a:r>
              <a:rPr lang="ko-KR" altLang="en-US" dirty="0"/>
              <a:t> 메인 페이지</a:t>
            </a:r>
          </a:p>
        </p:txBody>
      </p:sp>
      <p:graphicFrame>
        <p:nvGraphicFramePr>
          <p:cNvPr id="20" name="표 6">
            <a:extLst>
              <a:ext uri="{FF2B5EF4-FFF2-40B4-BE49-F238E27FC236}">
                <a16:creationId xmlns:a16="http://schemas.microsoft.com/office/drawing/2014/main" id="{E4792BA8-732E-4E24-9695-94CEDE4D2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661622"/>
              </p:ext>
            </p:extLst>
          </p:nvPr>
        </p:nvGraphicFramePr>
        <p:xfrm>
          <a:off x="6390053" y="1065129"/>
          <a:ext cx="4599494" cy="3119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7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No.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1a.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1b. [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알림목록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알림목록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신규 알림이 있는 경우 빨강색 배지 표시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2a.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이벤트 배너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 이벤트 페이지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3a.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함께해요 목록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관리자가 등록한 함께해요 목록 표시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 :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제목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내용요약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모집인원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인증포인트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3b.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모집인원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참여가능한 최대 인원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3c.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인증포인트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챌린지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모두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인증시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받을 수 있는 포인트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398121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4a.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이동</a:t>
                      </a:r>
                      <a:endParaRPr lang="en-US" altLang="ko-KR" sz="8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279409"/>
                  </a:ext>
                </a:extLst>
              </a:tr>
            </a:tbl>
          </a:graphicData>
        </a:graphic>
      </p:graphicFrame>
      <p:sp>
        <p:nvSpPr>
          <p:cNvPr id="21" name="숫자 표시">
            <a:extLst>
              <a:ext uri="{FF2B5EF4-FFF2-40B4-BE49-F238E27FC236}">
                <a16:creationId xmlns:a16="http://schemas.microsoft.com/office/drawing/2014/main" id="{5C3CE860-F268-4568-8B55-57FA4CC0463E}"/>
              </a:ext>
            </a:extLst>
          </p:cNvPr>
          <p:cNvSpPr/>
          <p:nvPr/>
        </p:nvSpPr>
        <p:spPr>
          <a:xfrm>
            <a:off x="1932023" y="1166461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1a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숫자 표시">
            <a:extLst>
              <a:ext uri="{FF2B5EF4-FFF2-40B4-BE49-F238E27FC236}">
                <a16:creationId xmlns:a16="http://schemas.microsoft.com/office/drawing/2014/main" id="{EC7450FB-B4F2-4197-BFCA-4C371265C55B}"/>
              </a:ext>
            </a:extLst>
          </p:cNvPr>
          <p:cNvSpPr/>
          <p:nvPr/>
        </p:nvSpPr>
        <p:spPr>
          <a:xfrm>
            <a:off x="837253" y="3224212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3a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4DE241E-AB9B-4CB0-B151-5E1F27705E0E}"/>
              </a:ext>
            </a:extLst>
          </p:cNvPr>
          <p:cNvGrpSpPr/>
          <p:nvPr/>
        </p:nvGrpSpPr>
        <p:grpSpPr>
          <a:xfrm>
            <a:off x="685724" y="1153398"/>
            <a:ext cx="125631" cy="4726619"/>
            <a:chOff x="338799" y="507316"/>
            <a:chExt cx="156545" cy="11657184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73F1B1C6-6264-4EB0-B633-59A2E1E7E207}"/>
                </a:ext>
              </a:extLst>
            </p:cNvPr>
            <p:cNvSpPr/>
            <p:nvPr/>
          </p:nvSpPr>
          <p:spPr>
            <a:xfrm>
              <a:off x="343006" y="507316"/>
              <a:ext cx="152338" cy="805451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rtlCol="0" anchor="ctr"/>
            <a:lstStyle/>
            <a:p>
              <a:pPr algn="ctr" defTabSz="914400"/>
              <a:r>
                <a:rPr lang="en-US" altLang="ko-KR" sz="800" b="1" kern="0" dirty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  <a:endParaRPr lang="ko-KR" altLang="en-US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B7B50B-20F6-4642-B453-45BACFC48FB9}"/>
                </a:ext>
              </a:extLst>
            </p:cNvPr>
            <p:cNvSpPr/>
            <p:nvPr/>
          </p:nvSpPr>
          <p:spPr>
            <a:xfrm>
              <a:off x="338799" y="5131130"/>
              <a:ext cx="152338" cy="7033370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rtlCol="0" anchor="ctr"/>
            <a:lstStyle/>
            <a:p>
              <a:pPr algn="ctr" defTabSz="914400"/>
              <a:r>
                <a:rPr lang="en-US" altLang="ko-KR" sz="800" b="1" kern="0" dirty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endParaRPr lang="ko-KR" altLang="en-US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6" name="숫자 표시">
            <a:extLst>
              <a:ext uri="{FF2B5EF4-FFF2-40B4-BE49-F238E27FC236}">
                <a16:creationId xmlns:a16="http://schemas.microsoft.com/office/drawing/2014/main" id="{74D06C29-EFA7-46F1-ADD8-5EFF0F56C95B}"/>
              </a:ext>
            </a:extLst>
          </p:cNvPr>
          <p:cNvSpPr/>
          <p:nvPr/>
        </p:nvSpPr>
        <p:spPr>
          <a:xfrm>
            <a:off x="2419948" y="1153398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1b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7" name="숫자 표시">
            <a:extLst>
              <a:ext uri="{FF2B5EF4-FFF2-40B4-BE49-F238E27FC236}">
                <a16:creationId xmlns:a16="http://schemas.microsoft.com/office/drawing/2014/main" id="{954FFECF-9004-4240-A640-A87E564FFB79}"/>
              </a:ext>
            </a:extLst>
          </p:cNvPr>
          <p:cNvSpPr/>
          <p:nvPr/>
        </p:nvSpPr>
        <p:spPr>
          <a:xfrm>
            <a:off x="850571" y="5909957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4a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95436F-3B80-714A-90B2-5A3807087361}"/>
              </a:ext>
            </a:extLst>
          </p:cNvPr>
          <p:cNvSpPr/>
          <p:nvPr/>
        </p:nvSpPr>
        <p:spPr>
          <a:xfrm>
            <a:off x="670158" y="5909957"/>
            <a:ext cx="153933" cy="399357"/>
          </a:xfrm>
          <a:prstGeom prst="rect">
            <a:avLst/>
          </a:prstGeom>
          <a:solidFill>
            <a:srgbClr val="F79646"/>
          </a:solidFill>
          <a:ln w="63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45715" rIns="0" bIns="45715" rtlCol="0" anchor="ctr"/>
          <a:lstStyle/>
          <a:p>
            <a:pPr algn="ctr" defTabSz="914400"/>
            <a:r>
              <a:rPr lang="en-US" altLang="ko-KR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800" b="1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35FC4CB-8CDE-A210-8AC6-089358157BEA}"/>
              </a:ext>
            </a:extLst>
          </p:cNvPr>
          <p:cNvSpPr/>
          <p:nvPr/>
        </p:nvSpPr>
        <p:spPr>
          <a:xfrm>
            <a:off x="673185" y="1509923"/>
            <a:ext cx="122255" cy="1488345"/>
          </a:xfrm>
          <a:prstGeom prst="rect">
            <a:avLst/>
          </a:prstGeom>
          <a:solidFill>
            <a:srgbClr val="F79646"/>
          </a:solidFill>
          <a:ln w="63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45715" rIns="0" bIns="45715" rtlCol="0" anchor="ctr"/>
          <a:lstStyle/>
          <a:p>
            <a:pPr algn="ctr" defTabSz="914400"/>
            <a:r>
              <a:rPr lang="en-US" altLang="ko-KR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800" b="1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숫자 표시">
            <a:extLst>
              <a:ext uri="{FF2B5EF4-FFF2-40B4-BE49-F238E27FC236}">
                <a16:creationId xmlns:a16="http://schemas.microsoft.com/office/drawing/2014/main" id="{9A9B94AF-FB64-2876-A56B-035923DCF350}"/>
              </a:ext>
            </a:extLst>
          </p:cNvPr>
          <p:cNvSpPr/>
          <p:nvPr/>
        </p:nvSpPr>
        <p:spPr>
          <a:xfrm>
            <a:off x="1592969" y="4377145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3b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숫자 표시">
            <a:extLst>
              <a:ext uri="{FF2B5EF4-FFF2-40B4-BE49-F238E27FC236}">
                <a16:creationId xmlns:a16="http://schemas.microsoft.com/office/drawing/2014/main" id="{331D4F8F-0ABE-2E0E-7E9F-B503464F9834}"/>
              </a:ext>
            </a:extLst>
          </p:cNvPr>
          <p:cNvSpPr/>
          <p:nvPr/>
        </p:nvSpPr>
        <p:spPr>
          <a:xfrm>
            <a:off x="2423841" y="4366355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3c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3890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7086652-4C7E-2A3D-AE32-8D4605351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46" y="957774"/>
            <a:ext cx="2282536" cy="494245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1C06492-0D0A-49C8-8B09-0B315753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28" y="188641"/>
            <a:ext cx="11918933" cy="393949"/>
          </a:xfrm>
        </p:spPr>
        <p:txBody>
          <a:bodyPr/>
          <a:lstStyle/>
          <a:p>
            <a:r>
              <a:rPr lang="en-US" altLang="ko-KR" dirty="0"/>
              <a:t>3-1</a:t>
            </a:r>
            <a:r>
              <a:rPr lang="ko-KR" altLang="en-US" dirty="0"/>
              <a:t> 상담실 메인 페이지</a:t>
            </a:r>
          </a:p>
        </p:txBody>
      </p:sp>
      <p:graphicFrame>
        <p:nvGraphicFramePr>
          <p:cNvPr id="20" name="표 6">
            <a:extLst>
              <a:ext uri="{FF2B5EF4-FFF2-40B4-BE49-F238E27FC236}">
                <a16:creationId xmlns:a16="http://schemas.microsoft.com/office/drawing/2014/main" id="{E4792BA8-732E-4E24-9695-94CEDE4D2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487077"/>
              </p:ext>
            </p:extLst>
          </p:nvPr>
        </p:nvGraphicFramePr>
        <p:xfrm>
          <a:off x="6390053" y="1065129"/>
          <a:ext cx="4599494" cy="3028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8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No.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1a.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1b. [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알림목록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알림목록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신규 알림이 있는 경우 빨강색 배지 표시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2a.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서비스 소개 배너 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진료방법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서비스 소개 등을 설명하는 배너 페이지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배너 상세페이지로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2b. [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상담받기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상담받기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2c. [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진료내역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진료내역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3a.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이동</a:t>
                      </a:r>
                      <a:endParaRPr lang="en-US" altLang="ko-KR" sz="8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398121"/>
                  </a:ext>
                </a:extLst>
              </a:tr>
            </a:tbl>
          </a:graphicData>
        </a:graphic>
      </p:graphicFrame>
      <p:sp>
        <p:nvSpPr>
          <p:cNvPr id="21" name="숫자 표시">
            <a:extLst>
              <a:ext uri="{FF2B5EF4-FFF2-40B4-BE49-F238E27FC236}">
                <a16:creationId xmlns:a16="http://schemas.microsoft.com/office/drawing/2014/main" id="{5C3CE860-F268-4568-8B55-57FA4CC0463E}"/>
              </a:ext>
            </a:extLst>
          </p:cNvPr>
          <p:cNvSpPr/>
          <p:nvPr/>
        </p:nvSpPr>
        <p:spPr>
          <a:xfrm>
            <a:off x="1932023" y="1166461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1a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숫자 표시">
            <a:extLst>
              <a:ext uri="{FF2B5EF4-FFF2-40B4-BE49-F238E27FC236}">
                <a16:creationId xmlns:a16="http://schemas.microsoft.com/office/drawing/2014/main" id="{EC7450FB-B4F2-4197-BFCA-4C371265C55B}"/>
              </a:ext>
            </a:extLst>
          </p:cNvPr>
          <p:cNvSpPr/>
          <p:nvPr/>
        </p:nvSpPr>
        <p:spPr>
          <a:xfrm>
            <a:off x="781025" y="1890321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2a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4DE241E-AB9B-4CB0-B151-5E1F27705E0E}"/>
              </a:ext>
            </a:extLst>
          </p:cNvPr>
          <p:cNvGrpSpPr/>
          <p:nvPr/>
        </p:nvGrpSpPr>
        <p:grpSpPr>
          <a:xfrm>
            <a:off x="500121" y="1065129"/>
            <a:ext cx="122256" cy="4726619"/>
            <a:chOff x="343005" y="507316"/>
            <a:chExt cx="152339" cy="11657184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73F1B1C6-6264-4EB0-B633-59A2E1E7E207}"/>
                </a:ext>
              </a:extLst>
            </p:cNvPr>
            <p:cNvSpPr/>
            <p:nvPr/>
          </p:nvSpPr>
          <p:spPr>
            <a:xfrm>
              <a:off x="343006" y="507316"/>
              <a:ext cx="152338" cy="805451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rtlCol="0" anchor="ctr"/>
            <a:lstStyle/>
            <a:p>
              <a:pPr algn="ctr" defTabSz="914400"/>
              <a:r>
                <a:rPr lang="en-US" altLang="ko-KR" sz="800" b="1" kern="0" dirty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  <a:endParaRPr lang="ko-KR" altLang="en-US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B7B50B-20F6-4642-B453-45BACFC48FB9}"/>
                </a:ext>
              </a:extLst>
            </p:cNvPr>
            <p:cNvSpPr/>
            <p:nvPr/>
          </p:nvSpPr>
          <p:spPr>
            <a:xfrm>
              <a:off x="343005" y="1312765"/>
              <a:ext cx="148132" cy="10851735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rtlCol="0" anchor="ctr"/>
            <a:lstStyle/>
            <a:p>
              <a:pPr algn="ctr" defTabSz="914400"/>
              <a:r>
                <a:rPr lang="en-US" altLang="ko-KR" sz="800" b="1" kern="0" dirty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endParaRPr lang="ko-KR" altLang="en-US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6" name="숫자 표시">
            <a:extLst>
              <a:ext uri="{FF2B5EF4-FFF2-40B4-BE49-F238E27FC236}">
                <a16:creationId xmlns:a16="http://schemas.microsoft.com/office/drawing/2014/main" id="{74D06C29-EFA7-46F1-ADD8-5EFF0F56C95B}"/>
              </a:ext>
            </a:extLst>
          </p:cNvPr>
          <p:cNvSpPr/>
          <p:nvPr/>
        </p:nvSpPr>
        <p:spPr>
          <a:xfrm>
            <a:off x="2419948" y="1153398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1b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숫자 표시">
            <a:extLst>
              <a:ext uri="{FF2B5EF4-FFF2-40B4-BE49-F238E27FC236}">
                <a16:creationId xmlns:a16="http://schemas.microsoft.com/office/drawing/2014/main" id="{B9985B68-4125-47BB-9487-ECD665E6B2F2}"/>
              </a:ext>
            </a:extLst>
          </p:cNvPr>
          <p:cNvSpPr/>
          <p:nvPr/>
        </p:nvSpPr>
        <p:spPr>
          <a:xfrm>
            <a:off x="857992" y="4073104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2c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숫자 표시">
            <a:extLst>
              <a:ext uri="{FF2B5EF4-FFF2-40B4-BE49-F238E27FC236}">
                <a16:creationId xmlns:a16="http://schemas.microsoft.com/office/drawing/2014/main" id="{55B2F6E4-E146-F643-BD9E-6F72F64732AC}"/>
              </a:ext>
            </a:extLst>
          </p:cNvPr>
          <p:cNvSpPr/>
          <p:nvPr/>
        </p:nvSpPr>
        <p:spPr>
          <a:xfrm>
            <a:off x="843912" y="2692448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2b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7" name="숫자 표시">
            <a:extLst>
              <a:ext uri="{FF2B5EF4-FFF2-40B4-BE49-F238E27FC236}">
                <a16:creationId xmlns:a16="http://schemas.microsoft.com/office/drawing/2014/main" id="{954FFECF-9004-4240-A640-A87E564FFB79}"/>
              </a:ext>
            </a:extLst>
          </p:cNvPr>
          <p:cNvSpPr/>
          <p:nvPr/>
        </p:nvSpPr>
        <p:spPr>
          <a:xfrm>
            <a:off x="766945" y="5261437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3a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95436F-3B80-714A-90B2-5A3807087361}"/>
              </a:ext>
            </a:extLst>
          </p:cNvPr>
          <p:cNvSpPr/>
          <p:nvPr/>
        </p:nvSpPr>
        <p:spPr>
          <a:xfrm>
            <a:off x="502391" y="5110175"/>
            <a:ext cx="123269" cy="681573"/>
          </a:xfrm>
          <a:prstGeom prst="rect">
            <a:avLst/>
          </a:prstGeom>
          <a:solidFill>
            <a:srgbClr val="F79646"/>
          </a:solidFill>
          <a:ln w="63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45715" rIns="0" bIns="45715" rtlCol="0" anchor="ctr"/>
          <a:lstStyle/>
          <a:p>
            <a:pPr algn="ctr" defTabSz="914400"/>
            <a:r>
              <a:rPr lang="en-US" altLang="ko-KR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800" b="1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867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767A4E-0353-048D-DA6B-3173AB4AD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포인트몰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2E125AA-1B8B-9590-9FAC-7126C2AC3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30" y="1149927"/>
            <a:ext cx="2207428" cy="4779818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16FAC910-DAE1-4E1D-C931-4B2158089EB7}"/>
              </a:ext>
            </a:extLst>
          </p:cNvPr>
          <p:cNvGrpSpPr/>
          <p:nvPr/>
        </p:nvGrpSpPr>
        <p:grpSpPr>
          <a:xfrm>
            <a:off x="902132" y="1203126"/>
            <a:ext cx="126645" cy="4726619"/>
            <a:chOff x="337536" y="507316"/>
            <a:chExt cx="157808" cy="1165718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D9D703F8-3AEC-BE4A-5B9F-6D5EF805181B}"/>
                </a:ext>
              </a:extLst>
            </p:cNvPr>
            <p:cNvSpPr/>
            <p:nvPr/>
          </p:nvSpPr>
          <p:spPr>
            <a:xfrm>
              <a:off x="345834" y="507316"/>
              <a:ext cx="149510" cy="1854275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rtlCol="0" anchor="ctr"/>
            <a:lstStyle/>
            <a:p>
              <a:pPr algn="ctr" defTabSz="914400"/>
              <a:r>
                <a:rPr lang="en-US" altLang="ko-KR" sz="800" b="1" kern="0" dirty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  <a:endParaRPr lang="ko-KR" altLang="en-US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000A1392-0D14-1AFC-3F46-B87E20E9C525}"/>
                </a:ext>
              </a:extLst>
            </p:cNvPr>
            <p:cNvSpPr/>
            <p:nvPr/>
          </p:nvSpPr>
          <p:spPr>
            <a:xfrm>
              <a:off x="337536" y="2361591"/>
              <a:ext cx="153601" cy="9802909"/>
            </a:xfrm>
            <a:prstGeom prst="rect">
              <a:avLst/>
            </a:prstGeom>
            <a:solidFill>
              <a:srgbClr val="F79646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tIns="45715" rIns="0" bIns="45715" rtlCol="0" anchor="ctr"/>
            <a:lstStyle/>
            <a:p>
              <a:pPr algn="ctr" defTabSz="914400"/>
              <a:r>
                <a:rPr lang="en-US" altLang="ko-KR" sz="800" b="1" kern="0" dirty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endParaRPr lang="ko-KR" altLang="en-US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0130BC8-D200-873F-6DD5-713AC9097DA1}"/>
              </a:ext>
            </a:extLst>
          </p:cNvPr>
          <p:cNvSpPr/>
          <p:nvPr/>
        </p:nvSpPr>
        <p:spPr>
          <a:xfrm>
            <a:off x="908791" y="5248172"/>
            <a:ext cx="123269" cy="681573"/>
          </a:xfrm>
          <a:prstGeom prst="rect">
            <a:avLst/>
          </a:prstGeom>
          <a:solidFill>
            <a:srgbClr val="F79646"/>
          </a:solidFill>
          <a:ln w="63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45715" rIns="0" bIns="45715" rtlCol="0" anchor="ctr"/>
          <a:lstStyle/>
          <a:p>
            <a:pPr algn="ctr" defTabSz="914400"/>
            <a:r>
              <a:rPr lang="en-US" altLang="ko-KR" sz="8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800" b="1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1" name="표 6">
            <a:extLst>
              <a:ext uri="{FF2B5EF4-FFF2-40B4-BE49-F238E27FC236}">
                <a16:creationId xmlns:a16="http://schemas.microsoft.com/office/drawing/2014/main" id="{B8B1E8F3-97BD-C599-A4B6-C7301E134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55990"/>
              </p:ext>
            </p:extLst>
          </p:nvPr>
        </p:nvGraphicFramePr>
        <p:xfrm>
          <a:off x="6390053" y="1065129"/>
          <a:ext cx="4599494" cy="223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8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No.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1a.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신청내역확인하기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포인트사용내역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1b. 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내 포인트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현재 가지고 있는 포인트 표시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2a.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 교환가능한 상품목록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2b.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상품이름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 가격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상품신청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3a.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b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하단메뉴탭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이동</a:t>
                      </a:r>
                      <a:endParaRPr lang="en-US" altLang="ko-KR" sz="8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398121"/>
                  </a:ext>
                </a:extLst>
              </a:tr>
            </a:tbl>
          </a:graphicData>
        </a:graphic>
      </p:graphicFrame>
      <p:sp>
        <p:nvSpPr>
          <p:cNvPr id="12" name="숫자 표시">
            <a:extLst>
              <a:ext uri="{FF2B5EF4-FFF2-40B4-BE49-F238E27FC236}">
                <a16:creationId xmlns:a16="http://schemas.microsoft.com/office/drawing/2014/main" id="{A5073E77-5065-9B95-DE84-04206F9140C1}"/>
              </a:ext>
            </a:extLst>
          </p:cNvPr>
          <p:cNvSpPr/>
          <p:nvPr/>
        </p:nvSpPr>
        <p:spPr>
          <a:xfrm>
            <a:off x="993461" y="1954976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2a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숫자 표시">
            <a:extLst>
              <a:ext uri="{FF2B5EF4-FFF2-40B4-BE49-F238E27FC236}">
                <a16:creationId xmlns:a16="http://schemas.microsoft.com/office/drawing/2014/main" id="{4245F2AC-E0A7-5DDD-7567-744CEFBF2E2D}"/>
              </a:ext>
            </a:extLst>
          </p:cNvPr>
          <p:cNvSpPr/>
          <p:nvPr/>
        </p:nvSpPr>
        <p:spPr>
          <a:xfrm>
            <a:off x="1501459" y="2407556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2b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숫자 표시">
            <a:extLst>
              <a:ext uri="{FF2B5EF4-FFF2-40B4-BE49-F238E27FC236}">
                <a16:creationId xmlns:a16="http://schemas.microsoft.com/office/drawing/2014/main" id="{F65E0B65-C87E-BD4E-ADF0-9BACFC155EA1}"/>
              </a:ext>
            </a:extLst>
          </p:cNvPr>
          <p:cNvSpPr/>
          <p:nvPr/>
        </p:nvSpPr>
        <p:spPr>
          <a:xfrm>
            <a:off x="1099452" y="5344562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3a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숫자 표시">
            <a:extLst>
              <a:ext uri="{FF2B5EF4-FFF2-40B4-BE49-F238E27FC236}">
                <a16:creationId xmlns:a16="http://schemas.microsoft.com/office/drawing/2014/main" id="{A1B59CDE-4923-B03E-BE15-256F1B1F6D2D}"/>
              </a:ext>
            </a:extLst>
          </p:cNvPr>
          <p:cNvSpPr/>
          <p:nvPr/>
        </p:nvSpPr>
        <p:spPr>
          <a:xfrm>
            <a:off x="2652458" y="1166461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1a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숫자 표시">
            <a:extLst>
              <a:ext uri="{FF2B5EF4-FFF2-40B4-BE49-F238E27FC236}">
                <a16:creationId xmlns:a16="http://schemas.microsoft.com/office/drawing/2014/main" id="{85886FEA-ABE4-0BA4-CF1A-95697936541D}"/>
              </a:ext>
            </a:extLst>
          </p:cNvPr>
          <p:cNvSpPr/>
          <p:nvPr/>
        </p:nvSpPr>
        <p:spPr>
          <a:xfrm>
            <a:off x="2419948" y="1605979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1b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9581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895E5F9-EAC4-32FC-6366-8B6544E2B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799911"/>
            <a:ext cx="2247704" cy="5028864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BF649CD-9CA2-43BF-A592-A68F9829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Overview –</a:t>
            </a:r>
            <a:r>
              <a:rPr lang="ko-KR" altLang="en-US" dirty="0"/>
              <a:t> 마이페이지 </a:t>
            </a:r>
            <a:r>
              <a:rPr lang="en-US" altLang="ko-KR" dirty="0"/>
              <a:t>UI</a:t>
            </a:r>
            <a:endParaRPr lang="ko-KR" altLang="en-US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91E854B-6314-443E-ACA2-45BCEE785AA2}"/>
              </a:ext>
            </a:extLst>
          </p:cNvPr>
          <p:cNvSpPr/>
          <p:nvPr/>
        </p:nvSpPr>
        <p:spPr>
          <a:xfrm>
            <a:off x="695325" y="803843"/>
            <a:ext cx="457614" cy="20841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/>
              <a:t>A_1</a:t>
            </a:r>
            <a:endParaRPr lang="ko-KR" altLang="en-US" sz="1050" dirty="0"/>
          </a:p>
        </p:txBody>
      </p:sp>
      <p:graphicFrame>
        <p:nvGraphicFramePr>
          <p:cNvPr id="9" name="표 6">
            <a:extLst>
              <a:ext uri="{FF2B5EF4-FFF2-40B4-BE49-F238E27FC236}">
                <a16:creationId xmlns:a16="http://schemas.microsoft.com/office/drawing/2014/main" id="{55572A1B-6993-4B06-9B6F-4B6ABA59A6C7}"/>
              </a:ext>
            </a:extLst>
          </p:cNvPr>
          <p:cNvGraphicFramePr>
            <a:graphicFrameLocks noGrp="1"/>
          </p:cNvGraphicFramePr>
          <p:nvPr/>
        </p:nvGraphicFramePr>
        <p:xfrm>
          <a:off x="6203950" y="1012257"/>
          <a:ext cx="4599494" cy="4214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8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No.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  <a:endParaRPr lang="ko-KR" altLang="en-US" sz="85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2542" marR="112542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A_1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마이페이지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endParaRPr lang="en-US" altLang="ko-KR" sz="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581346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클릭시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포인트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7645848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회원개인정보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회원정보수정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클릭 시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“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회원정보수정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회원휴대폰번호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프로필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680568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관리</a:t>
                      </a:r>
                      <a:r>
                        <a:rPr lang="en-US" altLang="ko-KR" sz="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altLang="ko-KR" sz="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btn</a:t>
                      </a:r>
                      <a:endParaRPr lang="en-US" altLang="ko-KR" sz="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주소관리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배송지목록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카드 관리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결제수단관리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30000"/>
                        </a:lnSpc>
                        <a:buFontTx/>
                        <a:buChar char="-"/>
                      </a:pP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리뷰 관리 </a:t>
                      </a:r>
                      <a:r>
                        <a:rPr lang="en-US" altLang="ko-KR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lang="ko-KR" altLang="en-US" sz="800" b="0" i="0" u="none" strike="noStrike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리뷰 관리 페이지로 이동</a:t>
                      </a:r>
                      <a:endParaRPr lang="en-US" altLang="ko-KR" sz="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057991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팀즈케어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가이드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] </a:t>
                      </a:r>
                      <a:r>
                        <a:rPr kumimoji="0" lang="en-US" altLang="ko-KR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btn</a:t>
                      </a:r>
                      <a:endParaRPr kumimoji="0" lang="en-US" altLang="ko-KR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 시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“</a:t>
                      </a:r>
                      <a:r>
                        <a:rPr kumimoji="0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팀즈케어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가이드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”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페이지로 이동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777926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알림설정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] </a:t>
                      </a:r>
                      <a:r>
                        <a:rPr kumimoji="0" lang="en-US" altLang="ko-KR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btn</a:t>
                      </a:r>
                      <a:endParaRPr kumimoji="0" lang="en-US" altLang="ko-KR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 시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 ＂</a:t>
                      </a:r>
                      <a:r>
                        <a:rPr kumimoji="0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알림설정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”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페이지로 이동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054999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공지사항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] </a:t>
                      </a:r>
                      <a:r>
                        <a:rPr kumimoji="0" lang="en-US" altLang="ko-KR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btn</a:t>
                      </a:r>
                      <a:endParaRPr kumimoji="0" lang="en-US" altLang="ko-KR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 시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“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공지사항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”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페이지로 이동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422080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고객센터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] </a:t>
                      </a:r>
                      <a:r>
                        <a:rPr kumimoji="0" lang="en-US" altLang="ko-KR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btn</a:t>
                      </a:r>
                      <a:endParaRPr kumimoji="0" lang="en-US" altLang="ko-KR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 시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“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고객센터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”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페이지로 이동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0750"/>
                  </a:ext>
                </a:extLst>
              </a:tr>
              <a:tr h="2576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30000"/>
                        </a:lnSpc>
                      </a:pPr>
                      <a:r>
                        <a:rPr lang="en-US" altLang="ko-KR" sz="8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ko-KR" altLang="en-US" sz="8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12542" marR="112542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설정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] </a:t>
                      </a:r>
                      <a:r>
                        <a:rPr kumimoji="0" lang="en-US" altLang="ko-KR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btn</a:t>
                      </a:r>
                      <a:endParaRPr kumimoji="0" lang="en-US" altLang="ko-KR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 시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 ＂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설정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”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페이지로 이동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12542" marR="112542" marT="54000" marB="54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634999"/>
                  </a:ext>
                </a:extLst>
              </a:tr>
            </a:tbl>
          </a:graphicData>
        </a:graphic>
      </p:graphicFrame>
      <p:sp>
        <p:nvSpPr>
          <p:cNvPr id="27" name="숫자 표시">
            <a:extLst>
              <a:ext uri="{FF2B5EF4-FFF2-40B4-BE49-F238E27FC236}">
                <a16:creationId xmlns:a16="http://schemas.microsoft.com/office/drawing/2014/main" id="{84994EA7-40BF-4C5A-A008-969EB4409B1A}"/>
              </a:ext>
            </a:extLst>
          </p:cNvPr>
          <p:cNvSpPr/>
          <p:nvPr/>
        </p:nvSpPr>
        <p:spPr>
          <a:xfrm>
            <a:off x="846628" y="2025551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숫자 표시">
            <a:extLst>
              <a:ext uri="{FF2B5EF4-FFF2-40B4-BE49-F238E27FC236}">
                <a16:creationId xmlns:a16="http://schemas.microsoft.com/office/drawing/2014/main" id="{079D116E-2F15-43D5-8FE7-46C0BC5C2160}"/>
              </a:ext>
            </a:extLst>
          </p:cNvPr>
          <p:cNvSpPr/>
          <p:nvPr/>
        </p:nvSpPr>
        <p:spPr>
          <a:xfrm>
            <a:off x="695323" y="2650258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숫자 표시">
            <a:extLst>
              <a:ext uri="{FF2B5EF4-FFF2-40B4-BE49-F238E27FC236}">
                <a16:creationId xmlns:a16="http://schemas.microsoft.com/office/drawing/2014/main" id="{FB512AB0-F866-4391-AF0A-27F7345BB8A5}"/>
              </a:ext>
            </a:extLst>
          </p:cNvPr>
          <p:cNvSpPr/>
          <p:nvPr/>
        </p:nvSpPr>
        <p:spPr>
          <a:xfrm>
            <a:off x="769661" y="3558975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숫자 표시">
            <a:extLst>
              <a:ext uri="{FF2B5EF4-FFF2-40B4-BE49-F238E27FC236}">
                <a16:creationId xmlns:a16="http://schemas.microsoft.com/office/drawing/2014/main" id="{6B9F7B2D-C4CF-4740-8254-B6942BFDF2DD}"/>
              </a:ext>
            </a:extLst>
          </p:cNvPr>
          <p:cNvSpPr/>
          <p:nvPr/>
        </p:nvSpPr>
        <p:spPr>
          <a:xfrm>
            <a:off x="762543" y="3934510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숫자 표시">
            <a:extLst>
              <a:ext uri="{FF2B5EF4-FFF2-40B4-BE49-F238E27FC236}">
                <a16:creationId xmlns:a16="http://schemas.microsoft.com/office/drawing/2014/main" id="{1621BA20-26F4-BA4E-B84D-08697EE53F78}"/>
              </a:ext>
            </a:extLst>
          </p:cNvPr>
          <p:cNvSpPr/>
          <p:nvPr/>
        </p:nvSpPr>
        <p:spPr>
          <a:xfrm>
            <a:off x="1954459" y="1140324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0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숫자 표시">
            <a:extLst>
              <a:ext uri="{FF2B5EF4-FFF2-40B4-BE49-F238E27FC236}">
                <a16:creationId xmlns:a16="http://schemas.microsoft.com/office/drawing/2014/main" id="{E27FA557-9912-D743-83A3-30D2154223C2}"/>
              </a:ext>
            </a:extLst>
          </p:cNvPr>
          <p:cNvSpPr/>
          <p:nvPr/>
        </p:nvSpPr>
        <p:spPr>
          <a:xfrm>
            <a:off x="762543" y="4260439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숫자 표시">
            <a:extLst>
              <a:ext uri="{FF2B5EF4-FFF2-40B4-BE49-F238E27FC236}">
                <a16:creationId xmlns:a16="http://schemas.microsoft.com/office/drawing/2014/main" id="{79BA0D8F-1AEA-DC49-BB38-9E4FB3AD4447}"/>
              </a:ext>
            </a:extLst>
          </p:cNvPr>
          <p:cNvSpPr/>
          <p:nvPr/>
        </p:nvSpPr>
        <p:spPr>
          <a:xfrm>
            <a:off x="756317" y="4564806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숫자 표시">
            <a:extLst>
              <a:ext uri="{FF2B5EF4-FFF2-40B4-BE49-F238E27FC236}">
                <a16:creationId xmlns:a16="http://schemas.microsoft.com/office/drawing/2014/main" id="{750D17A3-BEFD-8642-A153-422674C45782}"/>
              </a:ext>
            </a:extLst>
          </p:cNvPr>
          <p:cNvSpPr/>
          <p:nvPr/>
        </p:nvSpPr>
        <p:spPr>
          <a:xfrm>
            <a:off x="756317" y="4920194"/>
            <a:ext cx="153934" cy="15393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>
            <a:outerShdw blurRad="38100" dist="254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j-ea"/>
                <a:ea typeface="+mj-ea"/>
              </a:rPr>
              <a:t>7</a:t>
            </a:r>
            <a:endParaRPr lang="ko-KR" altLang="en-US" sz="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51901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703</Words>
  <Application>Microsoft Office PowerPoint</Application>
  <PresentationFormat>와이드스크린</PresentationFormat>
  <Paragraphs>166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팀즈케어 디자인 의뢰서</vt:lpstr>
      <vt:lpstr>1-1 기록장 메인페이지</vt:lpstr>
      <vt:lpstr>2-1 함께건강 메인 페이지</vt:lpstr>
      <vt:lpstr>3-1 상담실 메인 페이지</vt:lpstr>
      <vt:lpstr>4. 포인트몰</vt:lpstr>
      <vt:lpstr>5. Overview – 마이페이지 UI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BAE JINSOOK</dc:creator>
  <cp:lastModifiedBy>BAE JINSOOK</cp:lastModifiedBy>
  <cp:revision>8</cp:revision>
  <dcterms:created xsi:type="dcterms:W3CDTF">2022-06-09T06:10:01Z</dcterms:created>
  <dcterms:modified xsi:type="dcterms:W3CDTF">2022-06-14T05:50:00Z</dcterms:modified>
</cp:coreProperties>
</file>